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</p:sldMasterIdLst>
  <p:notesMasterIdLst>
    <p:notesMasterId r:id="rId14"/>
  </p:notesMasterIdLst>
  <p:handoutMasterIdLst>
    <p:handoutMasterId r:id="rId15"/>
  </p:handoutMasterIdLst>
  <p:sldIdLst>
    <p:sldId id="364" r:id="rId2"/>
    <p:sldId id="366" r:id="rId3"/>
    <p:sldId id="384" r:id="rId4"/>
    <p:sldId id="376" r:id="rId5"/>
    <p:sldId id="370" r:id="rId6"/>
    <p:sldId id="378" r:id="rId7"/>
    <p:sldId id="383" r:id="rId8"/>
    <p:sldId id="371" r:id="rId9"/>
    <p:sldId id="381" r:id="rId10"/>
    <p:sldId id="372" r:id="rId11"/>
    <p:sldId id="385" r:id="rId12"/>
    <p:sldId id="380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6483" autoAdjust="0"/>
  </p:normalViewPr>
  <p:slideViewPr>
    <p:cSldViewPr snapToGrid="0" snapToObjects="1">
      <p:cViewPr>
        <p:scale>
          <a:sx n="90" d="100"/>
          <a:sy n="90" d="100"/>
        </p:scale>
        <p:origin x="-72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28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9D2CE1B-0954-4D33-AB5F-A7C719F844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73FD09-A43D-4FFC-B6D0-0547FD8F50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AFE0E-6A1C-4885-B63C-2DFDC6AB1C79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CF5188-4104-49A0-8942-88B4848536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D68E2C-942E-45D8-A73F-D445E11787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A61BB-20CE-4FD0-BD5C-E0532AC8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56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EA084-1755-244B-AA1B-DD1CDE75AFE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81F7C-1D07-BA46-A5B5-F41F280D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9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1F7C-1D07-BA46-A5B5-F41F280D93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2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1F7C-1D07-BA46-A5B5-F41F280D93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371" y="6432607"/>
            <a:ext cx="2596763" cy="2762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6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1">
            <a:extLst>
              <a:ext uri="{FF2B5EF4-FFF2-40B4-BE49-F238E27FC236}">
                <a16:creationId xmlns:a16="http://schemas.microsoft.com/office/drawing/2014/main" xmlns="" id="{36838F4C-DE0D-46AA-88D7-D9CA5E0E7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107" y="395328"/>
            <a:ext cx="375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013BF4-5CFC-41F7-AD2A-79B49FE189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54BF9096-C8A2-4CD0-8DAE-6CE10E8C17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413000" cy="6858000"/>
          </a:xfrm>
          <a:custGeom>
            <a:avLst/>
            <a:gdLst>
              <a:gd name="connsiteX0" fmla="*/ 0 w 2413000"/>
              <a:gd name="connsiteY0" fmla="*/ 0 h 6858000"/>
              <a:gd name="connsiteX1" fmla="*/ 2413000 w 2413000"/>
              <a:gd name="connsiteY1" fmla="*/ 0 h 6858000"/>
              <a:gd name="connsiteX2" fmla="*/ 2413000 w 2413000"/>
              <a:gd name="connsiteY2" fmla="*/ 6858000 h 6858000"/>
              <a:gd name="connsiteX3" fmla="*/ 0 w 2413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0" h="6858000">
                <a:moveTo>
                  <a:pt x="0" y="0"/>
                </a:moveTo>
                <a:lnTo>
                  <a:pt x="2413000" y="0"/>
                </a:lnTo>
                <a:lnTo>
                  <a:pt x="2413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5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BDC3318-A1BC-4CC3-AB57-856AA5687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3347" y="0"/>
            <a:ext cx="4932988" cy="6858000"/>
          </a:xfrm>
          <a:custGeom>
            <a:avLst/>
            <a:gdLst>
              <a:gd name="connsiteX0" fmla="*/ 0 w 4932988"/>
              <a:gd name="connsiteY0" fmla="*/ 0 h 5993140"/>
              <a:gd name="connsiteX1" fmla="*/ 4932988 w 4932988"/>
              <a:gd name="connsiteY1" fmla="*/ 0 h 5993140"/>
              <a:gd name="connsiteX2" fmla="*/ 4932988 w 4932988"/>
              <a:gd name="connsiteY2" fmla="*/ 5993140 h 5993140"/>
              <a:gd name="connsiteX3" fmla="*/ 0 w 4932988"/>
              <a:gd name="connsiteY3" fmla="*/ 5993140 h 599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2988" h="5993140">
                <a:moveTo>
                  <a:pt x="0" y="0"/>
                </a:moveTo>
                <a:lnTo>
                  <a:pt x="4932988" y="0"/>
                </a:lnTo>
                <a:lnTo>
                  <a:pt x="4932988" y="5993140"/>
                </a:lnTo>
                <a:lnTo>
                  <a:pt x="0" y="599314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699EBF3-85D0-4561-A94C-87FE474BB8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87093"/>
            <a:ext cx="6353175" cy="3520861"/>
          </a:xfrm>
          <a:custGeom>
            <a:avLst/>
            <a:gdLst>
              <a:gd name="connsiteX0" fmla="*/ 0 w 6353175"/>
              <a:gd name="connsiteY0" fmla="*/ 0 h 3520861"/>
              <a:gd name="connsiteX1" fmla="*/ 6353175 w 6353175"/>
              <a:gd name="connsiteY1" fmla="*/ 0 h 3520861"/>
              <a:gd name="connsiteX2" fmla="*/ 6353175 w 6353175"/>
              <a:gd name="connsiteY2" fmla="*/ 3520861 h 3520861"/>
              <a:gd name="connsiteX3" fmla="*/ 0 w 6353175"/>
              <a:gd name="connsiteY3" fmla="*/ 3520861 h 35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3175" h="3520861">
                <a:moveTo>
                  <a:pt x="0" y="0"/>
                </a:moveTo>
                <a:lnTo>
                  <a:pt x="6353175" y="0"/>
                </a:lnTo>
                <a:lnTo>
                  <a:pt x="6353175" y="3520861"/>
                </a:lnTo>
                <a:lnTo>
                  <a:pt x="0" y="352086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20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A82089D-52FC-436D-8C43-4BFA704563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22979" y="4094024"/>
            <a:ext cx="4302068" cy="1645562"/>
          </a:xfrm>
          <a:custGeom>
            <a:avLst/>
            <a:gdLst>
              <a:gd name="connsiteX0" fmla="*/ 0 w 4302068"/>
              <a:gd name="connsiteY0" fmla="*/ 0 h 1645562"/>
              <a:gd name="connsiteX1" fmla="*/ 4302068 w 4302068"/>
              <a:gd name="connsiteY1" fmla="*/ 0 h 1645562"/>
              <a:gd name="connsiteX2" fmla="*/ 4302068 w 4302068"/>
              <a:gd name="connsiteY2" fmla="*/ 1645562 h 1645562"/>
              <a:gd name="connsiteX3" fmla="*/ 0 w 4302068"/>
              <a:gd name="connsiteY3" fmla="*/ 1645562 h 164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068" h="1645562">
                <a:moveTo>
                  <a:pt x="0" y="0"/>
                </a:moveTo>
                <a:lnTo>
                  <a:pt x="4302068" y="0"/>
                </a:lnTo>
                <a:lnTo>
                  <a:pt x="4302068" y="1645562"/>
                </a:lnTo>
                <a:lnTo>
                  <a:pt x="0" y="16455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981FCF7-A64A-4CB5-B3A4-CEA8EF3A6F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14184" cy="6527800"/>
          </a:xfrm>
          <a:custGeom>
            <a:avLst/>
            <a:gdLst>
              <a:gd name="connsiteX0" fmla="*/ 3458876 w 7614184"/>
              <a:gd name="connsiteY0" fmla="*/ 0 h 6527800"/>
              <a:gd name="connsiteX1" fmla="*/ 7614184 w 7614184"/>
              <a:gd name="connsiteY1" fmla="*/ 0 h 6527800"/>
              <a:gd name="connsiteX2" fmla="*/ 4269105 w 7614184"/>
              <a:gd name="connsiteY2" fmla="*/ 3069196 h 6527800"/>
              <a:gd name="connsiteX3" fmla="*/ 3769490 w 7614184"/>
              <a:gd name="connsiteY3" fmla="*/ 3069196 h 6527800"/>
              <a:gd name="connsiteX4" fmla="*/ 0 w 7614184"/>
              <a:gd name="connsiteY4" fmla="*/ 6527800 h 6527800"/>
              <a:gd name="connsiteX5" fmla="*/ 0 w 7614184"/>
              <a:gd name="connsiteY5" fmla="*/ 3173607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4184" h="6527800">
                <a:moveTo>
                  <a:pt x="3458876" y="0"/>
                </a:moveTo>
                <a:lnTo>
                  <a:pt x="7614184" y="0"/>
                </a:lnTo>
                <a:lnTo>
                  <a:pt x="4269105" y="3069196"/>
                </a:lnTo>
                <a:lnTo>
                  <a:pt x="3769490" y="3069196"/>
                </a:lnTo>
                <a:lnTo>
                  <a:pt x="0" y="6527800"/>
                </a:lnTo>
                <a:lnTo>
                  <a:pt x="0" y="31736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7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18C2AFE-5703-46C7-95F0-8B83EF2738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751" y="2771778"/>
            <a:ext cx="4638675" cy="2969846"/>
          </a:xfrm>
          <a:custGeom>
            <a:avLst/>
            <a:gdLst>
              <a:gd name="connsiteX0" fmla="*/ 0 w 4638675"/>
              <a:gd name="connsiteY0" fmla="*/ 0 h 2969846"/>
              <a:gd name="connsiteX1" fmla="*/ 4638675 w 4638675"/>
              <a:gd name="connsiteY1" fmla="*/ 0 h 2969846"/>
              <a:gd name="connsiteX2" fmla="*/ 4638675 w 4638675"/>
              <a:gd name="connsiteY2" fmla="*/ 2969846 h 2969846"/>
              <a:gd name="connsiteX3" fmla="*/ 0 w 4638675"/>
              <a:gd name="connsiteY3" fmla="*/ 2969846 h 296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675" h="2969846">
                <a:moveTo>
                  <a:pt x="0" y="0"/>
                </a:moveTo>
                <a:lnTo>
                  <a:pt x="4638675" y="0"/>
                </a:lnTo>
                <a:lnTo>
                  <a:pt x="4638675" y="2969846"/>
                </a:lnTo>
                <a:lnTo>
                  <a:pt x="0" y="296984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11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92D6903C-B094-43EF-B27C-DBC66E6F57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775" y="673100"/>
            <a:ext cx="3875314" cy="6184901"/>
          </a:xfrm>
          <a:custGeom>
            <a:avLst/>
            <a:gdLst>
              <a:gd name="connsiteX0" fmla="*/ 0 w 4051300"/>
              <a:gd name="connsiteY0" fmla="*/ 0 h 4996039"/>
              <a:gd name="connsiteX1" fmla="*/ 4051300 w 4051300"/>
              <a:gd name="connsiteY1" fmla="*/ 0 h 4996039"/>
              <a:gd name="connsiteX2" fmla="*/ 4051300 w 4051300"/>
              <a:gd name="connsiteY2" fmla="*/ 4996039 h 4996039"/>
              <a:gd name="connsiteX3" fmla="*/ 0 w 4051300"/>
              <a:gd name="connsiteY3" fmla="*/ 4996039 h 499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300" h="4996039">
                <a:moveTo>
                  <a:pt x="0" y="0"/>
                </a:moveTo>
                <a:lnTo>
                  <a:pt x="4051300" y="0"/>
                </a:lnTo>
                <a:lnTo>
                  <a:pt x="4051300" y="4996039"/>
                </a:lnTo>
                <a:lnTo>
                  <a:pt x="0" y="499603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0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0BC498A6-D544-4239-A268-00315AF866D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11938" y="2724348"/>
            <a:ext cx="1866504" cy="20927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E0FBFA85-76CD-468B-8AE6-E86DC4E15D0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180814" y="2724348"/>
            <a:ext cx="1866504" cy="20927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7ECD72D2-0CE5-4E26-AA08-5300A70A5DC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149690" y="2724348"/>
            <a:ext cx="1866504" cy="20927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ECFA1B8B-F9F3-46DB-8BE2-AA36DCD118D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118566" y="2724348"/>
            <a:ext cx="1866504" cy="20927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40825F2D-3C96-452E-B082-D106DBCE866E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087442" y="2724348"/>
            <a:ext cx="1866504" cy="20927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9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xmlns="" id="{6684EED1-E81E-4E7C-B449-83FD5D13C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7407" y="2570593"/>
            <a:ext cx="2003062" cy="2003062"/>
          </a:xfrm>
          <a:custGeom>
            <a:avLst/>
            <a:gdLst>
              <a:gd name="connsiteX0" fmla="*/ 1001531 w 2003062"/>
              <a:gd name="connsiteY0" fmla="*/ 0 h 2003062"/>
              <a:gd name="connsiteX1" fmla="*/ 2003062 w 2003062"/>
              <a:gd name="connsiteY1" fmla="*/ 1001531 h 2003062"/>
              <a:gd name="connsiteX2" fmla="*/ 1001531 w 2003062"/>
              <a:gd name="connsiteY2" fmla="*/ 2003062 h 2003062"/>
              <a:gd name="connsiteX3" fmla="*/ 0 w 2003062"/>
              <a:gd name="connsiteY3" fmla="*/ 1001531 h 2003062"/>
              <a:gd name="connsiteX4" fmla="*/ 1001531 w 2003062"/>
              <a:gd name="connsiteY4" fmla="*/ 0 h 200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3062" h="2003062">
                <a:moveTo>
                  <a:pt x="1001531" y="0"/>
                </a:moveTo>
                <a:cubicBezTo>
                  <a:pt x="1554661" y="0"/>
                  <a:pt x="2003062" y="448401"/>
                  <a:pt x="2003062" y="1001531"/>
                </a:cubicBezTo>
                <a:cubicBezTo>
                  <a:pt x="2003062" y="1554661"/>
                  <a:pt x="1554661" y="2003062"/>
                  <a:pt x="1001531" y="2003062"/>
                </a:cubicBezTo>
                <a:cubicBezTo>
                  <a:pt x="448401" y="2003062"/>
                  <a:pt x="0" y="1554661"/>
                  <a:pt x="0" y="1001531"/>
                </a:cubicBezTo>
                <a:cubicBezTo>
                  <a:pt x="0" y="448401"/>
                  <a:pt x="448401" y="0"/>
                  <a:pt x="100153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xmlns="" id="{47532555-097E-44DB-87B1-411DD118C8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1697" y="2570593"/>
            <a:ext cx="2003062" cy="2003062"/>
          </a:xfrm>
          <a:custGeom>
            <a:avLst/>
            <a:gdLst>
              <a:gd name="connsiteX0" fmla="*/ 1001531 w 2003062"/>
              <a:gd name="connsiteY0" fmla="*/ 0 h 2003062"/>
              <a:gd name="connsiteX1" fmla="*/ 2003062 w 2003062"/>
              <a:gd name="connsiteY1" fmla="*/ 1001531 h 2003062"/>
              <a:gd name="connsiteX2" fmla="*/ 1001531 w 2003062"/>
              <a:gd name="connsiteY2" fmla="*/ 2003062 h 2003062"/>
              <a:gd name="connsiteX3" fmla="*/ 0 w 2003062"/>
              <a:gd name="connsiteY3" fmla="*/ 1001531 h 2003062"/>
              <a:gd name="connsiteX4" fmla="*/ 1001531 w 2003062"/>
              <a:gd name="connsiteY4" fmla="*/ 0 h 200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3062" h="2003062">
                <a:moveTo>
                  <a:pt x="1001531" y="0"/>
                </a:moveTo>
                <a:cubicBezTo>
                  <a:pt x="1554661" y="0"/>
                  <a:pt x="2003062" y="448401"/>
                  <a:pt x="2003062" y="1001531"/>
                </a:cubicBezTo>
                <a:cubicBezTo>
                  <a:pt x="2003062" y="1554661"/>
                  <a:pt x="1554661" y="2003062"/>
                  <a:pt x="1001531" y="2003062"/>
                </a:cubicBezTo>
                <a:cubicBezTo>
                  <a:pt x="448401" y="2003062"/>
                  <a:pt x="0" y="1554661"/>
                  <a:pt x="0" y="1001531"/>
                </a:cubicBezTo>
                <a:cubicBezTo>
                  <a:pt x="0" y="448401"/>
                  <a:pt x="448401" y="0"/>
                  <a:pt x="100153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84595CFE-7E37-4A13-A92A-7945E6BA73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5988" y="2570593"/>
            <a:ext cx="2003062" cy="2003062"/>
          </a:xfrm>
          <a:custGeom>
            <a:avLst/>
            <a:gdLst>
              <a:gd name="connsiteX0" fmla="*/ 1001531 w 2003062"/>
              <a:gd name="connsiteY0" fmla="*/ 0 h 2003062"/>
              <a:gd name="connsiteX1" fmla="*/ 2003062 w 2003062"/>
              <a:gd name="connsiteY1" fmla="*/ 1001531 h 2003062"/>
              <a:gd name="connsiteX2" fmla="*/ 1001531 w 2003062"/>
              <a:gd name="connsiteY2" fmla="*/ 2003062 h 2003062"/>
              <a:gd name="connsiteX3" fmla="*/ 0 w 2003062"/>
              <a:gd name="connsiteY3" fmla="*/ 1001531 h 2003062"/>
              <a:gd name="connsiteX4" fmla="*/ 1001531 w 2003062"/>
              <a:gd name="connsiteY4" fmla="*/ 0 h 200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3062" h="2003062">
                <a:moveTo>
                  <a:pt x="1001531" y="0"/>
                </a:moveTo>
                <a:cubicBezTo>
                  <a:pt x="1554661" y="0"/>
                  <a:pt x="2003062" y="448401"/>
                  <a:pt x="2003062" y="1001531"/>
                </a:cubicBezTo>
                <a:cubicBezTo>
                  <a:pt x="2003062" y="1554661"/>
                  <a:pt x="1554661" y="2003062"/>
                  <a:pt x="1001531" y="2003062"/>
                </a:cubicBezTo>
                <a:cubicBezTo>
                  <a:pt x="448401" y="2003062"/>
                  <a:pt x="0" y="1554661"/>
                  <a:pt x="0" y="1001531"/>
                </a:cubicBezTo>
                <a:cubicBezTo>
                  <a:pt x="0" y="448401"/>
                  <a:pt x="448401" y="0"/>
                  <a:pt x="100153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xmlns="" id="{8D904997-4651-4362-9C5B-CD8394B398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01533" y="2570593"/>
            <a:ext cx="2003062" cy="2003062"/>
          </a:xfrm>
          <a:custGeom>
            <a:avLst/>
            <a:gdLst>
              <a:gd name="connsiteX0" fmla="*/ 1001531 w 2003062"/>
              <a:gd name="connsiteY0" fmla="*/ 0 h 2003062"/>
              <a:gd name="connsiteX1" fmla="*/ 2003062 w 2003062"/>
              <a:gd name="connsiteY1" fmla="*/ 1001531 h 2003062"/>
              <a:gd name="connsiteX2" fmla="*/ 1001531 w 2003062"/>
              <a:gd name="connsiteY2" fmla="*/ 2003062 h 2003062"/>
              <a:gd name="connsiteX3" fmla="*/ 0 w 2003062"/>
              <a:gd name="connsiteY3" fmla="*/ 1001531 h 2003062"/>
              <a:gd name="connsiteX4" fmla="*/ 1001531 w 2003062"/>
              <a:gd name="connsiteY4" fmla="*/ 0 h 200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3062" h="2003062">
                <a:moveTo>
                  <a:pt x="1001531" y="0"/>
                </a:moveTo>
                <a:cubicBezTo>
                  <a:pt x="1554661" y="0"/>
                  <a:pt x="2003062" y="448401"/>
                  <a:pt x="2003062" y="1001531"/>
                </a:cubicBezTo>
                <a:cubicBezTo>
                  <a:pt x="2003062" y="1554661"/>
                  <a:pt x="1554661" y="2003062"/>
                  <a:pt x="1001531" y="2003062"/>
                </a:cubicBezTo>
                <a:cubicBezTo>
                  <a:pt x="448401" y="2003062"/>
                  <a:pt x="0" y="1554661"/>
                  <a:pt x="0" y="1001531"/>
                </a:cubicBezTo>
                <a:cubicBezTo>
                  <a:pt x="0" y="448401"/>
                  <a:pt x="448401" y="0"/>
                  <a:pt x="100153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38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175FB902-757B-4967-96A8-40068E1E638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71713" y="1162051"/>
            <a:ext cx="1905000" cy="1904998"/>
          </a:xfrm>
          <a:custGeom>
            <a:avLst/>
            <a:gdLst>
              <a:gd name="connsiteX0" fmla="*/ 0 w 1905000"/>
              <a:gd name="connsiteY0" fmla="*/ 0 h 1904998"/>
              <a:gd name="connsiteX1" fmla="*/ 1905000 w 1905000"/>
              <a:gd name="connsiteY1" fmla="*/ 0 h 1904998"/>
              <a:gd name="connsiteX2" fmla="*/ 1905000 w 1905000"/>
              <a:gd name="connsiteY2" fmla="*/ 1904998 h 1904998"/>
              <a:gd name="connsiteX3" fmla="*/ 0 w 1905000"/>
              <a:gd name="connsiteY3" fmla="*/ 1904998 h 190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4998">
                <a:moveTo>
                  <a:pt x="0" y="0"/>
                </a:moveTo>
                <a:lnTo>
                  <a:pt x="1905000" y="0"/>
                </a:lnTo>
                <a:lnTo>
                  <a:pt x="1905000" y="1904998"/>
                </a:lnTo>
                <a:lnTo>
                  <a:pt x="0" y="19049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3935BB7E-9511-4130-9091-5B73405F883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628815" y="1162051"/>
            <a:ext cx="1905000" cy="1904998"/>
          </a:xfrm>
          <a:custGeom>
            <a:avLst/>
            <a:gdLst>
              <a:gd name="connsiteX0" fmla="*/ 0 w 1905000"/>
              <a:gd name="connsiteY0" fmla="*/ 0 h 1904998"/>
              <a:gd name="connsiteX1" fmla="*/ 1905000 w 1905000"/>
              <a:gd name="connsiteY1" fmla="*/ 0 h 1904998"/>
              <a:gd name="connsiteX2" fmla="*/ 1905000 w 1905000"/>
              <a:gd name="connsiteY2" fmla="*/ 1904998 h 1904998"/>
              <a:gd name="connsiteX3" fmla="*/ 0 w 1905000"/>
              <a:gd name="connsiteY3" fmla="*/ 1904998 h 190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4998">
                <a:moveTo>
                  <a:pt x="0" y="0"/>
                </a:moveTo>
                <a:lnTo>
                  <a:pt x="1905000" y="0"/>
                </a:lnTo>
                <a:lnTo>
                  <a:pt x="1905000" y="1904998"/>
                </a:lnTo>
                <a:lnTo>
                  <a:pt x="0" y="19049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ED8E0E93-C871-4464-B84E-5F98550035B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685917" y="1162051"/>
            <a:ext cx="1905000" cy="1904998"/>
          </a:xfrm>
          <a:custGeom>
            <a:avLst/>
            <a:gdLst>
              <a:gd name="connsiteX0" fmla="*/ 0 w 1905000"/>
              <a:gd name="connsiteY0" fmla="*/ 0 h 1904998"/>
              <a:gd name="connsiteX1" fmla="*/ 1905000 w 1905000"/>
              <a:gd name="connsiteY1" fmla="*/ 0 h 1904998"/>
              <a:gd name="connsiteX2" fmla="*/ 1905000 w 1905000"/>
              <a:gd name="connsiteY2" fmla="*/ 1904998 h 1904998"/>
              <a:gd name="connsiteX3" fmla="*/ 0 w 1905000"/>
              <a:gd name="connsiteY3" fmla="*/ 1904998 h 190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4998">
                <a:moveTo>
                  <a:pt x="0" y="0"/>
                </a:moveTo>
                <a:lnTo>
                  <a:pt x="1905000" y="0"/>
                </a:lnTo>
                <a:lnTo>
                  <a:pt x="1905000" y="1904998"/>
                </a:lnTo>
                <a:lnTo>
                  <a:pt x="0" y="19049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7CD61793-1EDD-4EBC-ADBC-DC656D0F38E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743018" y="1162051"/>
            <a:ext cx="1905000" cy="1904998"/>
          </a:xfrm>
          <a:custGeom>
            <a:avLst/>
            <a:gdLst>
              <a:gd name="connsiteX0" fmla="*/ 0 w 1905000"/>
              <a:gd name="connsiteY0" fmla="*/ 0 h 1904998"/>
              <a:gd name="connsiteX1" fmla="*/ 1905000 w 1905000"/>
              <a:gd name="connsiteY1" fmla="*/ 0 h 1904998"/>
              <a:gd name="connsiteX2" fmla="*/ 1905000 w 1905000"/>
              <a:gd name="connsiteY2" fmla="*/ 1904998 h 1904998"/>
              <a:gd name="connsiteX3" fmla="*/ 0 w 1905000"/>
              <a:gd name="connsiteY3" fmla="*/ 1904998 h 190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4998">
                <a:moveTo>
                  <a:pt x="0" y="0"/>
                </a:moveTo>
                <a:lnTo>
                  <a:pt x="1905000" y="0"/>
                </a:lnTo>
                <a:lnTo>
                  <a:pt x="1905000" y="1904998"/>
                </a:lnTo>
                <a:lnTo>
                  <a:pt x="0" y="19049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34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177BEB04-05E3-41BF-8EEB-D371AA3027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4391" y="2123235"/>
            <a:ext cx="1760487" cy="30662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CE7171B6-C557-4891-8589-B96A24286E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77471" y="2309751"/>
            <a:ext cx="1552669" cy="26956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A6AD2BDF-685E-4EA0-86DA-95162AE651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8816" y="2309751"/>
            <a:ext cx="1552669" cy="26956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76D310A8-9448-4E45-9772-80FD3DD8D8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700"/>
            <a:ext cx="12191999" cy="39715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0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0704BEA8-4216-4291-B7A8-07A3B1974C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xmlns="" id="{97032698-4027-4948-8F5C-E2709437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107" y="395328"/>
            <a:ext cx="375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013BF4-5CFC-41F7-AD2A-79B49FE189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0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xmlns="" id="{B34BDA81-B357-4BB0-9CC9-31DD7C8090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4200" y="825500"/>
            <a:ext cx="2184400" cy="5207000"/>
          </a:xfrm>
          <a:custGeom>
            <a:avLst/>
            <a:gdLst>
              <a:gd name="connsiteX0" fmla="*/ 0 w 2184400"/>
              <a:gd name="connsiteY0" fmla="*/ 0 h 5207000"/>
              <a:gd name="connsiteX1" fmla="*/ 2184400 w 2184400"/>
              <a:gd name="connsiteY1" fmla="*/ 0 h 5207000"/>
              <a:gd name="connsiteX2" fmla="*/ 2184400 w 2184400"/>
              <a:gd name="connsiteY2" fmla="*/ 5207000 h 5207000"/>
              <a:gd name="connsiteX3" fmla="*/ 0 w 2184400"/>
              <a:gd name="connsiteY3" fmla="*/ 5207000 h 520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4400" h="5207000">
                <a:moveTo>
                  <a:pt x="0" y="0"/>
                </a:moveTo>
                <a:lnTo>
                  <a:pt x="2184400" y="0"/>
                </a:lnTo>
                <a:lnTo>
                  <a:pt x="2184400" y="5207000"/>
                </a:lnTo>
                <a:lnTo>
                  <a:pt x="0" y="5207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E715F8D-79FD-4350-9533-F5970FDC5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8600" y="825500"/>
            <a:ext cx="2184400" cy="5207000"/>
          </a:xfrm>
          <a:custGeom>
            <a:avLst/>
            <a:gdLst>
              <a:gd name="connsiteX0" fmla="*/ 0 w 2184400"/>
              <a:gd name="connsiteY0" fmla="*/ 0 h 5207000"/>
              <a:gd name="connsiteX1" fmla="*/ 2184400 w 2184400"/>
              <a:gd name="connsiteY1" fmla="*/ 0 h 5207000"/>
              <a:gd name="connsiteX2" fmla="*/ 2184400 w 2184400"/>
              <a:gd name="connsiteY2" fmla="*/ 5207000 h 5207000"/>
              <a:gd name="connsiteX3" fmla="*/ 0 w 2184400"/>
              <a:gd name="connsiteY3" fmla="*/ 5207000 h 520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4400" h="5207000">
                <a:moveTo>
                  <a:pt x="0" y="0"/>
                </a:moveTo>
                <a:lnTo>
                  <a:pt x="2184400" y="0"/>
                </a:lnTo>
                <a:lnTo>
                  <a:pt x="2184400" y="5207000"/>
                </a:lnTo>
                <a:lnTo>
                  <a:pt x="0" y="5207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xmlns="" id="{870430A5-EEC0-44C4-B5D7-D60075AA1C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9800" y="825500"/>
            <a:ext cx="2184400" cy="5207000"/>
          </a:xfrm>
          <a:custGeom>
            <a:avLst/>
            <a:gdLst>
              <a:gd name="connsiteX0" fmla="*/ 0 w 2184400"/>
              <a:gd name="connsiteY0" fmla="*/ 0 h 5207000"/>
              <a:gd name="connsiteX1" fmla="*/ 2184400 w 2184400"/>
              <a:gd name="connsiteY1" fmla="*/ 0 h 5207000"/>
              <a:gd name="connsiteX2" fmla="*/ 2184400 w 2184400"/>
              <a:gd name="connsiteY2" fmla="*/ 5207000 h 5207000"/>
              <a:gd name="connsiteX3" fmla="*/ 0 w 2184400"/>
              <a:gd name="connsiteY3" fmla="*/ 5207000 h 520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4400" h="5207000">
                <a:moveTo>
                  <a:pt x="0" y="0"/>
                </a:moveTo>
                <a:lnTo>
                  <a:pt x="2184400" y="0"/>
                </a:lnTo>
                <a:lnTo>
                  <a:pt x="2184400" y="5207000"/>
                </a:lnTo>
                <a:lnTo>
                  <a:pt x="0" y="5207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58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EDA80501-2D5B-42B0-8B7E-F6ACA78AD1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9951" y="4741609"/>
            <a:ext cx="2314575" cy="2116392"/>
          </a:xfrm>
          <a:custGeom>
            <a:avLst/>
            <a:gdLst>
              <a:gd name="connsiteX0" fmla="*/ 0 w 2314575"/>
              <a:gd name="connsiteY0" fmla="*/ 0 h 2116392"/>
              <a:gd name="connsiteX1" fmla="*/ 2314575 w 2314575"/>
              <a:gd name="connsiteY1" fmla="*/ 0 h 2116392"/>
              <a:gd name="connsiteX2" fmla="*/ 2314575 w 2314575"/>
              <a:gd name="connsiteY2" fmla="*/ 2116392 h 2116392"/>
              <a:gd name="connsiteX3" fmla="*/ 0 w 2314575"/>
              <a:gd name="connsiteY3" fmla="*/ 2116392 h 21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4575" h="2116392">
                <a:moveTo>
                  <a:pt x="0" y="0"/>
                </a:moveTo>
                <a:lnTo>
                  <a:pt x="2314575" y="0"/>
                </a:lnTo>
                <a:lnTo>
                  <a:pt x="2314575" y="2116392"/>
                </a:lnTo>
                <a:lnTo>
                  <a:pt x="0" y="21163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136E5D31-BF55-42FF-9B5D-DA73E1D69E9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76488" y="0"/>
            <a:ext cx="2243138" cy="2517092"/>
          </a:xfrm>
          <a:custGeom>
            <a:avLst/>
            <a:gdLst>
              <a:gd name="connsiteX0" fmla="*/ 0 w 2243138"/>
              <a:gd name="connsiteY0" fmla="*/ 0 h 2517092"/>
              <a:gd name="connsiteX1" fmla="*/ 2243138 w 2243138"/>
              <a:gd name="connsiteY1" fmla="*/ 0 h 2517092"/>
              <a:gd name="connsiteX2" fmla="*/ 2243138 w 2243138"/>
              <a:gd name="connsiteY2" fmla="*/ 2517092 h 2517092"/>
              <a:gd name="connsiteX3" fmla="*/ 0 w 2243138"/>
              <a:gd name="connsiteY3" fmla="*/ 2517092 h 251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138" h="2517092">
                <a:moveTo>
                  <a:pt x="0" y="0"/>
                </a:moveTo>
                <a:lnTo>
                  <a:pt x="2243138" y="0"/>
                </a:lnTo>
                <a:lnTo>
                  <a:pt x="2243138" y="2517092"/>
                </a:lnTo>
                <a:lnTo>
                  <a:pt x="0" y="251709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0950BA41-4274-4789-B297-2A0F2ED4643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8205"/>
            <a:ext cx="2305050" cy="3429796"/>
          </a:xfrm>
          <a:custGeom>
            <a:avLst/>
            <a:gdLst>
              <a:gd name="connsiteX0" fmla="*/ 0 w 2305050"/>
              <a:gd name="connsiteY0" fmla="*/ 0 h 3429796"/>
              <a:gd name="connsiteX1" fmla="*/ 2305050 w 2305050"/>
              <a:gd name="connsiteY1" fmla="*/ 0 h 3429796"/>
              <a:gd name="connsiteX2" fmla="*/ 2305050 w 2305050"/>
              <a:gd name="connsiteY2" fmla="*/ 3429796 h 3429796"/>
              <a:gd name="connsiteX3" fmla="*/ 0 w 2305050"/>
              <a:gd name="connsiteY3" fmla="*/ 3429796 h 342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3429796">
                <a:moveTo>
                  <a:pt x="0" y="0"/>
                </a:moveTo>
                <a:lnTo>
                  <a:pt x="2305050" y="0"/>
                </a:lnTo>
                <a:lnTo>
                  <a:pt x="2305050" y="3429796"/>
                </a:lnTo>
                <a:lnTo>
                  <a:pt x="0" y="34297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7E4847B0-E13D-4836-BFDF-8AEF638E5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305050" cy="3353472"/>
          </a:xfrm>
          <a:custGeom>
            <a:avLst/>
            <a:gdLst>
              <a:gd name="connsiteX0" fmla="*/ 0 w 2305050"/>
              <a:gd name="connsiteY0" fmla="*/ 0 h 3353472"/>
              <a:gd name="connsiteX1" fmla="*/ 2305050 w 2305050"/>
              <a:gd name="connsiteY1" fmla="*/ 0 h 3353472"/>
              <a:gd name="connsiteX2" fmla="*/ 2305050 w 2305050"/>
              <a:gd name="connsiteY2" fmla="*/ 3353472 h 3353472"/>
              <a:gd name="connsiteX3" fmla="*/ 0 w 2305050"/>
              <a:gd name="connsiteY3" fmla="*/ 3353472 h 335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3353472">
                <a:moveTo>
                  <a:pt x="0" y="0"/>
                </a:moveTo>
                <a:lnTo>
                  <a:pt x="2305050" y="0"/>
                </a:lnTo>
                <a:lnTo>
                  <a:pt x="2305050" y="3353472"/>
                </a:lnTo>
                <a:lnTo>
                  <a:pt x="0" y="33534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A6657314-AB0C-4340-BAE0-CFEF3F26B2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79951" y="0"/>
            <a:ext cx="2314575" cy="4676416"/>
          </a:xfrm>
          <a:custGeom>
            <a:avLst/>
            <a:gdLst>
              <a:gd name="connsiteX0" fmla="*/ 0 w 2314575"/>
              <a:gd name="connsiteY0" fmla="*/ 0 h 4676416"/>
              <a:gd name="connsiteX1" fmla="*/ 2314575 w 2314575"/>
              <a:gd name="connsiteY1" fmla="*/ 0 h 4676416"/>
              <a:gd name="connsiteX2" fmla="*/ 2314575 w 2314575"/>
              <a:gd name="connsiteY2" fmla="*/ 4676416 h 4676416"/>
              <a:gd name="connsiteX3" fmla="*/ 0 w 2314575"/>
              <a:gd name="connsiteY3" fmla="*/ 4676416 h 46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4575" h="4676416">
                <a:moveTo>
                  <a:pt x="0" y="0"/>
                </a:moveTo>
                <a:lnTo>
                  <a:pt x="2314575" y="0"/>
                </a:lnTo>
                <a:lnTo>
                  <a:pt x="2314575" y="4676416"/>
                </a:lnTo>
                <a:lnTo>
                  <a:pt x="0" y="467641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09E437C8-9E93-4E7C-B17A-0F334C533F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76488" y="2593414"/>
            <a:ext cx="2243138" cy="4264586"/>
          </a:xfrm>
          <a:custGeom>
            <a:avLst/>
            <a:gdLst>
              <a:gd name="connsiteX0" fmla="*/ 0 w 2243138"/>
              <a:gd name="connsiteY0" fmla="*/ 0 h 4264586"/>
              <a:gd name="connsiteX1" fmla="*/ 2243138 w 2243138"/>
              <a:gd name="connsiteY1" fmla="*/ 0 h 4264586"/>
              <a:gd name="connsiteX2" fmla="*/ 2243138 w 2243138"/>
              <a:gd name="connsiteY2" fmla="*/ 4264586 h 4264586"/>
              <a:gd name="connsiteX3" fmla="*/ 0 w 2243138"/>
              <a:gd name="connsiteY3" fmla="*/ 4264586 h 426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138" h="4264586">
                <a:moveTo>
                  <a:pt x="0" y="0"/>
                </a:moveTo>
                <a:lnTo>
                  <a:pt x="2243138" y="0"/>
                </a:lnTo>
                <a:lnTo>
                  <a:pt x="2243138" y="4264586"/>
                </a:lnTo>
                <a:lnTo>
                  <a:pt x="0" y="42645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95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FFEACA7A-1F82-4971-9ADB-ADE1A62075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1876" y="489098"/>
            <a:ext cx="11151314" cy="58798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40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0046F77C-14B6-472D-8825-4C231ED2C9D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424241" y="646176"/>
            <a:ext cx="2720271" cy="39014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22B8047A-1FF0-4B88-A0E9-27FBAF6242C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9535" y="2678938"/>
            <a:ext cx="3854706" cy="28839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8F2589E8-834A-42CF-B7B0-7FB01BA5F7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24241" y="4547616"/>
            <a:ext cx="2720271" cy="2310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419C86B1-6A98-4ED7-9BE7-F36C2157A79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144512" y="1663700"/>
            <a:ext cx="4463409" cy="28839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8D484B5D-0B8A-45DD-8365-F4AA9882D6F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9536" y="648462"/>
            <a:ext cx="3854128" cy="20304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40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D06D05BD-ED03-4890-B0EE-CC0A2092B15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26514" y="362856"/>
            <a:ext cx="4470400" cy="64951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59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C1AB7163-F6FE-4672-89E4-28FE418D082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-10160" y="2377441"/>
            <a:ext cx="12202160" cy="2306319"/>
          </a:xfrm>
          <a:custGeom>
            <a:avLst/>
            <a:gdLst>
              <a:gd name="connsiteX0" fmla="*/ 0 w 12202160"/>
              <a:gd name="connsiteY0" fmla="*/ 0 h 2306319"/>
              <a:gd name="connsiteX1" fmla="*/ 12202160 w 12202160"/>
              <a:gd name="connsiteY1" fmla="*/ 0 h 2306319"/>
              <a:gd name="connsiteX2" fmla="*/ 12202160 w 12202160"/>
              <a:gd name="connsiteY2" fmla="*/ 2306319 h 2306319"/>
              <a:gd name="connsiteX3" fmla="*/ 0 w 12202160"/>
              <a:gd name="connsiteY3" fmla="*/ 2306319 h 230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160" h="2306319">
                <a:moveTo>
                  <a:pt x="0" y="0"/>
                </a:moveTo>
                <a:lnTo>
                  <a:pt x="12202160" y="0"/>
                </a:lnTo>
                <a:lnTo>
                  <a:pt x="12202160" y="2306319"/>
                </a:lnTo>
                <a:lnTo>
                  <a:pt x="0" y="230631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834D69E6-D627-4FEA-98E6-6834DFA30EA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01178" y="228600"/>
            <a:ext cx="2961060" cy="4455160"/>
          </a:xfrm>
          <a:custGeom>
            <a:avLst/>
            <a:gdLst>
              <a:gd name="connsiteX0" fmla="*/ 0 w 2961060"/>
              <a:gd name="connsiteY0" fmla="*/ 0 h 4455160"/>
              <a:gd name="connsiteX1" fmla="*/ 2961060 w 2961060"/>
              <a:gd name="connsiteY1" fmla="*/ 0 h 4455160"/>
              <a:gd name="connsiteX2" fmla="*/ 2961060 w 2961060"/>
              <a:gd name="connsiteY2" fmla="*/ 4455160 h 4455160"/>
              <a:gd name="connsiteX3" fmla="*/ 0 w 2961060"/>
              <a:gd name="connsiteY3" fmla="*/ 4455160 h 445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1060" h="4455160">
                <a:moveTo>
                  <a:pt x="0" y="0"/>
                </a:moveTo>
                <a:lnTo>
                  <a:pt x="2961060" y="0"/>
                </a:lnTo>
                <a:lnTo>
                  <a:pt x="2961060" y="4455160"/>
                </a:lnTo>
                <a:lnTo>
                  <a:pt x="0" y="44551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01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57AF70C-5195-45AD-83AA-20E7CC2C4FAE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1"/>
            <a:ext cx="12192000" cy="3969881"/>
          </a:xfrm>
          <a:custGeom>
            <a:avLst/>
            <a:gdLst>
              <a:gd name="connsiteX0" fmla="*/ 0 w 12192000"/>
              <a:gd name="connsiteY0" fmla="*/ 0 h 3969881"/>
              <a:gd name="connsiteX1" fmla="*/ 12192000 w 12192000"/>
              <a:gd name="connsiteY1" fmla="*/ 0 h 3969881"/>
              <a:gd name="connsiteX2" fmla="*/ 12192000 w 12192000"/>
              <a:gd name="connsiteY2" fmla="*/ 3969881 h 3969881"/>
              <a:gd name="connsiteX3" fmla="*/ 0 w 12192000"/>
              <a:gd name="connsiteY3" fmla="*/ 3969881 h 396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69881">
                <a:moveTo>
                  <a:pt x="0" y="0"/>
                </a:moveTo>
                <a:lnTo>
                  <a:pt x="12192000" y="0"/>
                </a:lnTo>
                <a:lnTo>
                  <a:pt x="12192000" y="3969881"/>
                </a:lnTo>
                <a:lnTo>
                  <a:pt x="0" y="3969881"/>
                </a:lnTo>
                <a:close/>
              </a:path>
            </a:pathLst>
          </a:custGeom>
        </p:spPr>
      </p:sp>
      <p:sp>
        <p:nvSpPr>
          <p:cNvPr id="4" name="Picture Placeholder 80">
            <a:extLst>
              <a:ext uri="{FF2B5EF4-FFF2-40B4-BE49-F238E27FC236}">
                <a16:creationId xmlns:a16="http://schemas.microsoft.com/office/drawing/2014/main" xmlns="" id="{066C82E5-1FB8-4A7E-AEBC-DE98D09B1B93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068816" y="2309751"/>
            <a:ext cx="1552669" cy="2695698"/>
          </a:xfrm>
          <a:prstGeom prst="rect">
            <a:avLst/>
          </a:prstGeom>
        </p:spPr>
      </p:sp>
      <p:sp>
        <p:nvSpPr>
          <p:cNvPr id="7" name="Picture Placeholder 81">
            <a:extLst>
              <a:ext uri="{FF2B5EF4-FFF2-40B4-BE49-F238E27FC236}">
                <a16:creationId xmlns:a16="http://schemas.microsoft.com/office/drawing/2014/main" xmlns="" id="{CF9FF4E1-9C77-4F73-9151-96D3FB696F26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204391" y="2123235"/>
            <a:ext cx="1760487" cy="3066282"/>
          </a:xfrm>
          <a:prstGeom prst="rect">
            <a:avLst/>
          </a:prstGeom>
        </p:spPr>
      </p:sp>
      <p:sp>
        <p:nvSpPr>
          <p:cNvPr id="8" name="Picture Placeholder 82">
            <a:extLst>
              <a:ext uri="{FF2B5EF4-FFF2-40B4-BE49-F238E27FC236}">
                <a16:creationId xmlns:a16="http://schemas.microsoft.com/office/drawing/2014/main" xmlns="" id="{2596F23D-4EF8-4211-B436-BA59A140183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3577471" y="2309751"/>
            <a:ext cx="1552669" cy="269569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469862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1">
            <a:extLst>
              <a:ext uri="{FF2B5EF4-FFF2-40B4-BE49-F238E27FC236}">
                <a16:creationId xmlns:a16="http://schemas.microsoft.com/office/drawing/2014/main" xmlns="" id="{03C8E088-63F3-4224-951D-64D53CA250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0160" y="-12635"/>
            <a:ext cx="12202160" cy="3891593"/>
          </a:xfrm>
          <a:prstGeom prst="rect">
            <a:avLst/>
          </a:prstGeom>
        </p:spPr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xmlns="" id="{37101D3D-0C57-4CAB-BED1-73989EEBE7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34750" y="2134825"/>
            <a:ext cx="2149010" cy="2843575"/>
          </a:xfrm>
          <a:prstGeom prst="rect">
            <a:avLst/>
          </a:prstGeom>
        </p:spPr>
      </p:sp>
      <p:sp>
        <p:nvSpPr>
          <p:cNvPr id="10" name="Picture Placeholder 53">
            <a:extLst>
              <a:ext uri="{FF2B5EF4-FFF2-40B4-BE49-F238E27FC236}">
                <a16:creationId xmlns:a16="http://schemas.microsoft.com/office/drawing/2014/main" xmlns="" id="{DAC43E88-D92E-462B-86AB-32B2A913D6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43934" y="1990474"/>
            <a:ext cx="2340785" cy="3089526"/>
          </a:xfrm>
          <a:prstGeom prst="rect">
            <a:avLst/>
          </a:prstGeom>
        </p:spPr>
      </p:sp>
      <p:sp>
        <p:nvSpPr>
          <p:cNvPr id="11" name="Picture Placeholder 54">
            <a:extLst>
              <a:ext uri="{FF2B5EF4-FFF2-40B4-BE49-F238E27FC236}">
                <a16:creationId xmlns:a16="http://schemas.microsoft.com/office/drawing/2014/main" xmlns="" id="{FD00F608-36AB-411E-9A5D-3FE514899C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28560" y="2134825"/>
            <a:ext cx="2164080" cy="284357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315347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13F0B6BE-2C52-4525-A654-30E85ABF311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0160" y="-10160"/>
            <a:ext cx="12202160" cy="68681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BA4C5B75-D63D-4974-85FE-E141618B90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40960" y="1134001"/>
            <a:ext cx="2336800" cy="40272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9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73755664-B900-457A-82E3-2DED904F02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8241" y="1875220"/>
            <a:ext cx="4863967" cy="27607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3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8452793A-BAF5-474E-B1F9-D65B17254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38225"/>
            <a:ext cx="3649708" cy="4872038"/>
          </a:xfrm>
          <a:custGeom>
            <a:avLst/>
            <a:gdLst>
              <a:gd name="connsiteX0" fmla="*/ 1335772 w 3649708"/>
              <a:gd name="connsiteY0" fmla="*/ 0 h 4872038"/>
              <a:gd name="connsiteX1" fmla="*/ 3649708 w 3649708"/>
              <a:gd name="connsiteY1" fmla="*/ 2441543 h 4872038"/>
              <a:gd name="connsiteX2" fmla="*/ 1335772 w 3649708"/>
              <a:gd name="connsiteY2" fmla="*/ 4872038 h 4872038"/>
              <a:gd name="connsiteX3" fmla="*/ 0 w 3649708"/>
              <a:gd name="connsiteY3" fmla="*/ 4419082 h 4872038"/>
              <a:gd name="connsiteX4" fmla="*/ 0 w 3649708"/>
              <a:gd name="connsiteY4" fmla="*/ 452956 h 4872038"/>
              <a:gd name="connsiteX5" fmla="*/ 1335772 w 3649708"/>
              <a:gd name="connsiteY5" fmla="*/ 0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708" h="4872038">
                <a:moveTo>
                  <a:pt x="1335772" y="0"/>
                </a:moveTo>
                <a:cubicBezTo>
                  <a:pt x="2618955" y="0"/>
                  <a:pt x="3649708" y="1093723"/>
                  <a:pt x="3649708" y="2441543"/>
                </a:cubicBezTo>
                <a:cubicBezTo>
                  <a:pt x="3649708" y="3778315"/>
                  <a:pt x="2618955" y="4872038"/>
                  <a:pt x="1335772" y="4872038"/>
                </a:cubicBezTo>
                <a:cubicBezTo>
                  <a:pt x="841431" y="4872038"/>
                  <a:pt x="378644" y="4695275"/>
                  <a:pt x="0" y="4419082"/>
                </a:cubicBezTo>
                <a:cubicBezTo>
                  <a:pt x="0" y="4419082"/>
                  <a:pt x="0" y="4419082"/>
                  <a:pt x="0" y="452956"/>
                </a:cubicBezTo>
                <a:cubicBezTo>
                  <a:pt x="378644" y="176763"/>
                  <a:pt x="841431" y="0"/>
                  <a:pt x="133577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77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xmlns="" id="{CA656A2D-675E-464B-B568-6889B3D6D2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46412" y="2286374"/>
            <a:ext cx="4714407" cy="296228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456737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EB7095C-68DC-41E5-A322-48C2DAD508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732310"/>
            <a:ext cx="12192000" cy="3765685"/>
          </a:xfrm>
          <a:custGeom>
            <a:avLst/>
            <a:gdLst>
              <a:gd name="connsiteX0" fmla="*/ 0 w 12192000"/>
              <a:gd name="connsiteY0" fmla="*/ 0 h 3765685"/>
              <a:gd name="connsiteX1" fmla="*/ 12192000 w 12192000"/>
              <a:gd name="connsiteY1" fmla="*/ 0 h 3765685"/>
              <a:gd name="connsiteX2" fmla="*/ 12192000 w 12192000"/>
              <a:gd name="connsiteY2" fmla="*/ 3765685 h 3765685"/>
              <a:gd name="connsiteX3" fmla="*/ 0 w 12192000"/>
              <a:gd name="connsiteY3" fmla="*/ 3765685 h 37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65685">
                <a:moveTo>
                  <a:pt x="0" y="0"/>
                </a:moveTo>
                <a:lnTo>
                  <a:pt x="12192000" y="0"/>
                </a:lnTo>
                <a:lnTo>
                  <a:pt x="12192000" y="3765685"/>
                </a:lnTo>
                <a:lnTo>
                  <a:pt x="0" y="3765685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307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3C41B8-FD79-424B-9E2C-741A922A55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8452793A-BAF5-474E-B1F9-D65B17254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38225"/>
            <a:ext cx="3649708" cy="4872038"/>
          </a:xfrm>
          <a:custGeom>
            <a:avLst/>
            <a:gdLst>
              <a:gd name="connsiteX0" fmla="*/ 1335772 w 3649708"/>
              <a:gd name="connsiteY0" fmla="*/ 0 h 4872038"/>
              <a:gd name="connsiteX1" fmla="*/ 3649708 w 3649708"/>
              <a:gd name="connsiteY1" fmla="*/ 2441543 h 4872038"/>
              <a:gd name="connsiteX2" fmla="*/ 1335772 w 3649708"/>
              <a:gd name="connsiteY2" fmla="*/ 4872038 h 4872038"/>
              <a:gd name="connsiteX3" fmla="*/ 0 w 3649708"/>
              <a:gd name="connsiteY3" fmla="*/ 4419082 h 4872038"/>
              <a:gd name="connsiteX4" fmla="*/ 0 w 3649708"/>
              <a:gd name="connsiteY4" fmla="*/ 452956 h 4872038"/>
              <a:gd name="connsiteX5" fmla="*/ 1335772 w 3649708"/>
              <a:gd name="connsiteY5" fmla="*/ 0 h 487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9708" h="4872038">
                <a:moveTo>
                  <a:pt x="1335772" y="0"/>
                </a:moveTo>
                <a:cubicBezTo>
                  <a:pt x="2618955" y="0"/>
                  <a:pt x="3649708" y="1093723"/>
                  <a:pt x="3649708" y="2441543"/>
                </a:cubicBezTo>
                <a:cubicBezTo>
                  <a:pt x="3649708" y="3778315"/>
                  <a:pt x="2618955" y="4872038"/>
                  <a:pt x="1335772" y="4872038"/>
                </a:cubicBezTo>
                <a:cubicBezTo>
                  <a:pt x="841431" y="4872038"/>
                  <a:pt x="378644" y="4695275"/>
                  <a:pt x="0" y="4419082"/>
                </a:cubicBezTo>
                <a:cubicBezTo>
                  <a:pt x="0" y="4419082"/>
                  <a:pt x="0" y="4419082"/>
                  <a:pt x="0" y="452956"/>
                </a:cubicBezTo>
                <a:cubicBezTo>
                  <a:pt x="378644" y="176763"/>
                  <a:pt x="841431" y="0"/>
                  <a:pt x="133577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1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0E0E6E5D-A254-4D8C-AACA-6AC153EC51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78400" cy="6858000"/>
          </a:xfrm>
          <a:custGeom>
            <a:avLst/>
            <a:gdLst>
              <a:gd name="connsiteX0" fmla="*/ 0 w 4978400"/>
              <a:gd name="connsiteY0" fmla="*/ 0 h 6858000"/>
              <a:gd name="connsiteX1" fmla="*/ 4978400 w 4978400"/>
              <a:gd name="connsiteY1" fmla="*/ 0 h 6858000"/>
              <a:gd name="connsiteX2" fmla="*/ 4978400 w 4978400"/>
              <a:gd name="connsiteY2" fmla="*/ 6858000 h 6858000"/>
              <a:gd name="connsiteX3" fmla="*/ 0 w 497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8400" h="6858000">
                <a:moveTo>
                  <a:pt x="0" y="0"/>
                </a:moveTo>
                <a:lnTo>
                  <a:pt x="4978400" y="0"/>
                </a:lnTo>
                <a:lnTo>
                  <a:pt x="497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xmlns="" id="{97032698-4027-4948-8F5C-E2709437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107" y="395328"/>
            <a:ext cx="375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013BF4-5CFC-41F7-AD2A-79B49FE189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3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50E4D53B-3822-46EA-A984-9B5C0BA754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924956"/>
          </a:xfrm>
          <a:custGeom>
            <a:avLst/>
            <a:gdLst>
              <a:gd name="connsiteX0" fmla="*/ 0 w 12192000"/>
              <a:gd name="connsiteY0" fmla="*/ 0 h 2924956"/>
              <a:gd name="connsiteX1" fmla="*/ 12192000 w 12192000"/>
              <a:gd name="connsiteY1" fmla="*/ 0 h 2924956"/>
              <a:gd name="connsiteX2" fmla="*/ 12192000 w 12192000"/>
              <a:gd name="connsiteY2" fmla="*/ 2924956 h 2924956"/>
              <a:gd name="connsiteX3" fmla="*/ 0 w 12192000"/>
              <a:gd name="connsiteY3" fmla="*/ 2924956 h 292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24956">
                <a:moveTo>
                  <a:pt x="0" y="0"/>
                </a:moveTo>
                <a:lnTo>
                  <a:pt x="12192000" y="0"/>
                </a:lnTo>
                <a:lnTo>
                  <a:pt x="12192000" y="2924956"/>
                </a:lnTo>
                <a:lnTo>
                  <a:pt x="0" y="292495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18448D3-3DAF-485A-8FDD-39D91FCC8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611" y="1382168"/>
            <a:ext cx="2162174" cy="2162172"/>
          </a:xfrm>
          <a:custGeom>
            <a:avLst/>
            <a:gdLst>
              <a:gd name="connsiteX0" fmla="*/ 1081087 w 2162174"/>
              <a:gd name="connsiteY0" fmla="*/ 0 h 2162172"/>
              <a:gd name="connsiteX1" fmla="*/ 2162174 w 2162174"/>
              <a:gd name="connsiteY1" fmla="*/ 1081086 h 2162172"/>
              <a:gd name="connsiteX2" fmla="*/ 1081087 w 2162174"/>
              <a:gd name="connsiteY2" fmla="*/ 2162172 h 2162172"/>
              <a:gd name="connsiteX3" fmla="*/ 0 w 2162174"/>
              <a:gd name="connsiteY3" fmla="*/ 1081086 h 2162172"/>
              <a:gd name="connsiteX4" fmla="*/ 1081087 w 2162174"/>
              <a:gd name="connsiteY4" fmla="*/ 0 h 216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4" h="2162172">
                <a:moveTo>
                  <a:pt x="1081087" y="0"/>
                </a:moveTo>
                <a:cubicBezTo>
                  <a:pt x="1678155" y="0"/>
                  <a:pt x="2162174" y="484019"/>
                  <a:pt x="2162174" y="1081086"/>
                </a:cubicBezTo>
                <a:cubicBezTo>
                  <a:pt x="2162174" y="1678153"/>
                  <a:pt x="1678155" y="2162172"/>
                  <a:pt x="1081087" y="2162172"/>
                </a:cubicBezTo>
                <a:cubicBezTo>
                  <a:pt x="484019" y="2162172"/>
                  <a:pt x="0" y="1678153"/>
                  <a:pt x="0" y="1081086"/>
                </a:cubicBezTo>
                <a:cubicBezTo>
                  <a:pt x="0" y="484019"/>
                  <a:pt x="484019" y="0"/>
                  <a:pt x="108108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xmlns="" id="{97032698-4027-4948-8F5C-E2709437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107" y="395328"/>
            <a:ext cx="375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013BF4-5CFC-41F7-AD2A-79B49FE189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2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1C2E9AB8-BD19-48A7-8A3B-398F45179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/>
          <a:p>
            <a:endParaRPr lang="en-US"/>
          </a:p>
        </p:txBody>
      </p:sp>
      <p:sp>
        <p:nvSpPr>
          <p:cNvPr id="5" name="Picture Placeholder 24">
            <a:extLst>
              <a:ext uri="{FF2B5EF4-FFF2-40B4-BE49-F238E27FC236}">
                <a16:creationId xmlns:a16="http://schemas.microsoft.com/office/drawing/2014/main" xmlns="" id="{BEC89741-0BE5-4256-AAA7-0675E98922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85999" y="1663700"/>
            <a:ext cx="3168144" cy="3035300"/>
          </a:xfrm>
          <a:custGeom>
            <a:avLst/>
            <a:gdLst>
              <a:gd name="connsiteX0" fmla="*/ 2660144 w 3168144"/>
              <a:gd name="connsiteY0" fmla="*/ 876300 h 3035300"/>
              <a:gd name="connsiteX1" fmla="*/ 3168144 w 3168144"/>
              <a:gd name="connsiteY1" fmla="*/ 876300 h 3035300"/>
              <a:gd name="connsiteX2" fmla="*/ 3168144 w 3168144"/>
              <a:gd name="connsiteY2" fmla="*/ 3035300 h 3035300"/>
              <a:gd name="connsiteX3" fmla="*/ 2660144 w 3168144"/>
              <a:gd name="connsiteY3" fmla="*/ 3035300 h 3035300"/>
              <a:gd name="connsiteX4" fmla="*/ 597220 w 3168144"/>
              <a:gd name="connsiteY4" fmla="*/ 723900 h 3035300"/>
              <a:gd name="connsiteX5" fmla="*/ 1479363 w 3168144"/>
              <a:gd name="connsiteY5" fmla="*/ 723900 h 3035300"/>
              <a:gd name="connsiteX6" fmla="*/ 1479363 w 3168144"/>
              <a:gd name="connsiteY6" fmla="*/ 3035300 h 3035300"/>
              <a:gd name="connsiteX7" fmla="*/ 597220 w 3168144"/>
              <a:gd name="connsiteY7" fmla="*/ 3035300 h 3035300"/>
              <a:gd name="connsiteX8" fmla="*/ 1546132 w 3168144"/>
              <a:gd name="connsiteY8" fmla="*/ 0 h 3035300"/>
              <a:gd name="connsiteX9" fmla="*/ 2593375 w 3168144"/>
              <a:gd name="connsiteY9" fmla="*/ 0 h 3035300"/>
              <a:gd name="connsiteX10" fmla="*/ 2593375 w 3168144"/>
              <a:gd name="connsiteY10" fmla="*/ 2311400 h 3035300"/>
              <a:gd name="connsiteX11" fmla="*/ 1546132 w 3168144"/>
              <a:gd name="connsiteY11" fmla="*/ 2311400 h 3035300"/>
              <a:gd name="connsiteX12" fmla="*/ 0 w 3168144"/>
              <a:gd name="connsiteY12" fmla="*/ 0 h 3035300"/>
              <a:gd name="connsiteX13" fmla="*/ 530451 w 3168144"/>
              <a:gd name="connsiteY13" fmla="*/ 0 h 3035300"/>
              <a:gd name="connsiteX14" fmla="*/ 530451 w 3168144"/>
              <a:gd name="connsiteY14" fmla="*/ 2311400 h 3035300"/>
              <a:gd name="connsiteX15" fmla="*/ 0 w 3168144"/>
              <a:gd name="connsiteY15" fmla="*/ 2311400 h 303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8144" h="3035300">
                <a:moveTo>
                  <a:pt x="2660144" y="876300"/>
                </a:moveTo>
                <a:lnTo>
                  <a:pt x="3168144" y="876300"/>
                </a:lnTo>
                <a:lnTo>
                  <a:pt x="3168144" y="3035300"/>
                </a:lnTo>
                <a:lnTo>
                  <a:pt x="2660144" y="3035300"/>
                </a:lnTo>
                <a:close/>
                <a:moveTo>
                  <a:pt x="597220" y="723900"/>
                </a:moveTo>
                <a:lnTo>
                  <a:pt x="1479363" y="723900"/>
                </a:lnTo>
                <a:lnTo>
                  <a:pt x="1479363" y="3035300"/>
                </a:lnTo>
                <a:lnTo>
                  <a:pt x="597220" y="3035300"/>
                </a:lnTo>
                <a:close/>
                <a:moveTo>
                  <a:pt x="1546132" y="0"/>
                </a:moveTo>
                <a:lnTo>
                  <a:pt x="2593375" y="0"/>
                </a:lnTo>
                <a:lnTo>
                  <a:pt x="2593375" y="2311400"/>
                </a:lnTo>
                <a:lnTo>
                  <a:pt x="1546132" y="2311400"/>
                </a:lnTo>
                <a:close/>
                <a:moveTo>
                  <a:pt x="0" y="0"/>
                </a:moveTo>
                <a:lnTo>
                  <a:pt x="530451" y="0"/>
                </a:lnTo>
                <a:lnTo>
                  <a:pt x="530451" y="2311400"/>
                </a:lnTo>
                <a:lnTo>
                  <a:pt x="0" y="2311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1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507AE32-4985-4A83-8B4E-0ECA4EB1F0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514" y="1469571"/>
            <a:ext cx="2264229" cy="2264229"/>
          </a:xfrm>
          <a:custGeom>
            <a:avLst/>
            <a:gdLst>
              <a:gd name="connsiteX0" fmla="*/ 0 w 2264229"/>
              <a:gd name="connsiteY0" fmla="*/ 0 h 2264229"/>
              <a:gd name="connsiteX1" fmla="*/ 2264229 w 2264229"/>
              <a:gd name="connsiteY1" fmla="*/ 0 h 2264229"/>
              <a:gd name="connsiteX2" fmla="*/ 2264229 w 2264229"/>
              <a:gd name="connsiteY2" fmla="*/ 2264229 h 2264229"/>
              <a:gd name="connsiteX3" fmla="*/ 0 w 2264229"/>
              <a:gd name="connsiteY3" fmla="*/ 2264229 h 226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229" h="2264229">
                <a:moveTo>
                  <a:pt x="0" y="0"/>
                </a:moveTo>
                <a:lnTo>
                  <a:pt x="2264229" y="0"/>
                </a:lnTo>
                <a:lnTo>
                  <a:pt x="2264229" y="2264229"/>
                </a:lnTo>
                <a:lnTo>
                  <a:pt x="0" y="226422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BDC3318-A1BC-4CC3-AB57-856AA5687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2022" y="0"/>
            <a:ext cx="4932988" cy="5993140"/>
          </a:xfrm>
          <a:custGeom>
            <a:avLst/>
            <a:gdLst>
              <a:gd name="connsiteX0" fmla="*/ 0 w 4932988"/>
              <a:gd name="connsiteY0" fmla="*/ 0 h 5993140"/>
              <a:gd name="connsiteX1" fmla="*/ 4932988 w 4932988"/>
              <a:gd name="connsiteY1" fmla="*/ 0 h 5993140"/>
              <a:gd name="connsiteX2" fmla="*/ 4932988 w 4932988"/>
              <a:gd name="connsiteY2" fmla="*/ 5993140 h 5993140"/>
              <a:gd name="connsiteX3" fmla="*/ 0 w 4932988"/>
              <a:gd name="connsiteY3" fmla="*/ 5993140 h 599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2988" h="5993140">
                <a:moveTo>
                  <a:pt x="0" y="0"/>
                </a:moveTo>
                <a:lnTo>
                  <a:pt x="4932988" y="0"/>
                </a:lnTo>
                <a:lnTo>
                  <a:pt x="4932988" y="5993140"/>
                </a:lnTo>
                <a:lnTo>
                  <a:pt x="0" y="599314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9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823" y="365125"/>
            <a:ext cx="11420354" cy="596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DF97E22-E75A-4F94-BDBF-433B020E12E7}"/>
              </a:ext>
            </a:extLst>
          </p:cNvPr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8" name="Chevron 32">
              <a:hlinkClick r:id="" action="ppaction://hlinkshowjump?jump=nextslide" tooltip="Next Slide"/>
              <a:extLst>
                <a:ext uri="{FF2B5EF4-FFF2-40B4-BE49-F238E27FC236}">
                  <a16:creationId xmlns:a16="http://schemas.microsoft.com/office/drawing/2014/main" xmlns="" id="{04E8AFBF-70AB-4EB3-8C2C-777B9E268BD1}"/>
                </a:ext>
              </a:extLst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33">
              <a:hlinkClick r:id="" action="ppaction://hlinkshowjump?jump=previousslide" tooltip="Previous Slide"/>
              <a:extLst>
                <a:ext uri="{FF2B5EF4-FFF2-40B4-BE49-F238E27FC236}">
                  <a16:creationId xmlns:a16="http://schemas.microsoft.com/office/drawing/2014/main" xmlns="" id="{A6AC01FC-013A-445B-9921-7F109FC1E25C}"/>
                </a:ext>
              </a:extLst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79CAB756-75D0-44DC-B390-7D607F9EB911}"/>
                </a:ext>
              </a:extLst>
            </p:cNvPr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762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9" r:id="rId2"/>
    <p:sldLayoutId id="2147483662" r:id="rId3"/>
    <p:sldLayoutId id="2147483670" r:id="rId4"/>
    <p:sldLayoutId id="2147483660" r:id="rId5"/>
    <p:sldLayoutId id="2147483661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88" r:id="rId21"/>
    <p:sldLayoutId id="2147483682" r:id="rId22"/>
    <p:sldLayoutId id="2147483678" r:id="rId23"/>
    <p:sldLayoutId id="2147483679" r:id="rId24"/>
    <p:sldLayoutId id="2147483680" r:id="rId25"/>
    <p:sldLayoutId id="2147483683" r:id="rId26"/>
    <p:sldLayoutId id="2147483684" r:id="rId27"/>
    <p:sldLayoutId id="2147483681" r:id="rId28"/>
    <p:sldLayoutId id="2147483685" r:id="rId29"/>
    <p:sldLayoutId id="2147483686" r:id="rId30"/>
    <p:sldLayoutId id="2147483687" r:id="rId3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200" b="0" i="0" kern="1200">
          <a:solidFill>
            <a:schemeClr val="tx1"/>
          </a:solidFill>
          <a:latin typeface="Bodoni 72 Book" charset="0"/>
          <a:ea typeface="Bodoni 72 Book" charset="0"/>
          <a:cs typeface="Bodoni 72 Book" charset="0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Bodoni 72 Book" charset="0"/>
          <a:ea typeface="Bodoni 72 Book" charset="0"/>
          <a:cs typeface="Bodoni 72 Book" charset="0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Bodoni 72 Book" charset="0"/>
          <a:ea typeface="Bodoni 72 Book" charset="0"/>
          <a:cs typeface="Bodoni 72 Book" charset="0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Bodoni 72 Book" charset="0"/>
          <a:ea typeface="Bodoni 72 Book" charset="0"/>
          <a:cs typeface="Bodoni 72 Book" charset="0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Bodoni 72 Book" charset="0"/>
          <a:ea typeface="Bodoni 72 Book" charset="0"/>
          <a:cs typeface="Bodoni 72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asilevazhv@mstu.edu.r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molde.no/english/research/research-groups/oil-and-gas-logistics/utf-russia/" TargetMode="External"/><Relationship Id="rId2" Type="http://schemas.openxmlformats.org/officeDocument/2006/relationships/hyperlink" Target="https://kolarctic.info/ru/projects-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uarctic.org/organization/thematic-networks/arctic-transport-and-logistic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4D12A3-9E1F-4DF0-A5B7-ECAF84EA1B30}"/>
              </a:ext>
            </a:extLst>
          </p:cNvPr>
          <p:cNvSpPr/>
          <p:nvPr/>
        </p:nvSpPr>
        <p:spPr>
          <a:xfrm>
            <a:off x="0" y="9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5000"/>
                </a:schemeClr>
              </a:gs>
              <a:gs pos="100000">
                <a:schemeClr val="tx1">
                  <a:lumMod val="85000"/>
                  <a:lumOff val="15000"/>
                  <a:alpha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1426224" y="2034467"/>
            <a:ext cx="10416152" cy="2607887"/>
            <a:chOff x="1426224" y="2034467"/>
            <a:chExt cx="10416152" cy="2607887"/>
          </a:xfrm>
        </p:grpSpPr>
        <p:sp>
          <p:nvSpPr>
            <p:cNvPr id="6" name="Title 2">
              <a:extLst>
                <a:ext uri="{FF2B5EF4-FFF2-40B4-BE49-F238E27FC236}">
                  <a16:creationId xmlns:a16="http://schemas.microsoft.com/office/drawing/2014/main" xmlns="" id="{2CF5520D-0916-4042-89F7-C0F60FC5D6E1}"/>
                </a:ext>
              </a:extLst>
            </p:cNvPr>
            <p:cNvSpPr txBox="1">
              <a:spLocks/>
            </p:cNvSpPr>
            <p:nvPr/>
          </p:nvSpPr>
          <p:spPr>
            <a:xfrm>
              <a:off x="4362450" y="2034467"/>
              <a:ext cx="7479926" cy="2594179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>
                <a:lnSpc>
                  <a:spcPts val="6800"/>
                </a:lnSpc>
              </a:pPr>
              <a:r>
                <a:rPr lang="ru-RU" sz="3600" b="0" kern="0" dirty="0" smtClean="0">
                  <a:solidFill>
                    <a:schemeClr val="bg1">
                      <a:lumMod val="95000"/>
                    </a:schemeClr>
                  </a:solidFill>
                  <a:latin typeface="Bebas Neue"/>
                  <a:ea typeface="Open Sans bold" panose="020B0806030504020204" pitchFamily="34" charset="0"/>
                  <a:cs typeface="Open Sans bold" panose="020B0806030504020204" pitchFamily="34" charset="0"/>
                </a:rPr>
                <a:t>Кафедра</a:t>
              </a:r>
              <a:endParaRPr lang="en-US" sz="3600" b="0" kern="0" dirty="0">
                <a:solidFill>
                  <a:schemeClr val="bg1">
                    <a:lumMod val="95000"/>
                  </a:schemeClr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l">
                <a:lnSpc>
                  <a:spcPts val="6500"/>
                </a:lnSpc>
              </a:pPr>
              <a:r>
                <a:rPr lang="ru-RU" sz="7200" b="0" kern="0" dirty="0" smtClean="0">
                  <a:solidFill>
                    <a:schemeClr val="accent2"/>
                  </a:solidFill>
                  <a:latin typeface="Bebas Neue Bold" panose="020B0606020202050201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Техносферной безопасности </a:t>
              </a:r>
              <a:r>
                <a:rPr lang="ru-RU" sz="1600" b="0" kern="0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ea typeface="Open Sans bold" panose="020B0806030504020204" pitchFamily="34" charset="0"/>
                  <a:cs typeface="Times New Roman"/>
                </a:rPr>
                <a:t>©</a:t>
              </a:r>
              <a:r>
                <a:rPr lang="ru-RU" sz="1600" b="0" kern="0" dirty="0" smtClean="0">
                  <a:solidFill>
                    <a:schemeClr val="bg1">
                      <a:lumMod val="65000"/>
                    </a:schemeClr>
                  </a:solidFill>
                  <a:latin typeface="Bebas Neue"/>
                  <a:ea typeface="Open Sans bold" panose="020B0806030504020204" pitchFamily="34" charset="0"/>
                  <a:cs typeface="Open Sans bold" panose="020B0806030504020204" pitchFamily="34" charset="0"/>
                </a:rPr>
                <a:t>1998-202</a:t>
              </a:r>
              <a:r>
                <a:rPr lang="en-US" sz="1600" b="0" kern="0" dirty="0" smtClean="0">
                  <a:solidFill>
                    <a:schemeClr val="bg1">
                      <a:lumMod val="65000"/>
                    </a:schemeClr>
                  </a:solidFill>
                  <a:latin typeface="Bebas Neue"/>
                  <a:ea typeface="Open Sans bold" panose="020B0806030504020204" pitchFamily="34" charset="0"/>
                  <a:cs typeface="Open Sans bold" panose="020B0806030504020204" pitchFamily="34" charset="0"/>
                </a:rPr>
                <a:t>2</a:t>
              </a:r>
              <a:endParaRPr lang="en-US" sz="1600" b="0" kern="0" dirty="0">
                <a:solidFill>
                  <a:schemeClr val="bg1">
                    <a:lumMod val="65000"/>
                  </a:schemeClr>
                </a:solidFill>
                <a:latin typeface="Bebas Neue"/>
              </a:endParaRPr>
            </a:p>
            <a:p>
              <a:pPr algn="l">
                <a:lnSpc>
                  <a:spcPct val="100000"/>
                </a:lnSpc>
              </a:pPr>
              <a:r>
                <a:rPr lang="ru-RU" sz="1600" b="0" kern="0" dirty="0" smtClean="0">
                  <a:solidFill>
                    <a:schemeClr val="bg1">
                      <a:lumMod val="65000"/>
                    </a:schemeClr>
                  </a:solidFill>
                  <a:latin typeface="Bebas Neue"/>
                  <a:ea typeface="Open Sans bold" panose="020B0806030504020204" pitchFamily="34" charset="0"/>
                  <a:cs typeface="Open Sans bold" panose="020B0806030504020204" pitchFamily="34" charset="0"/>
                </a:rPr>
                <a:t>Мурманский государственный технический университет</a:t>
              </a:r>
              <a:endParaRPr lang="en-US" sz="1600" b="0" kern="0" dirty="0">
                <a:solidFill>
                  <a:schemeClr val="bg1">
                    <a:lumMod val="65000"/>
                  </a:schemeClr>
                </a:solidFill>
                <a:latin typeface="Bebas Neue"/>
              </a:endParaRPr>
            </a:p>
          </p:txBody>
        </p:sp>
        <p:pic>
          <p:nvPicPr>
            <p:cNvPr id="7" name="Picture 2" descr="https://06.img.avito.st/1280x960/445500940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2162"/>
            <a:stretch/>
          </p:blipFill>
          <p:spPr bwMode="auto">
            <a:xfrm>
              <a:off x="1426224" y="2233971"/>
              <a:ext cx="2936226" cy="240838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477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DC35C6C-818C-450E-BED2-438F84259DD0}"/>
              </a:ext>
            </a:extLst>
          </p:cNvPr>
          <p:cNvSpPr/>
          <p:nvPr/>
        </p:nvSpPr>
        <p:spPr>
          <a:xfrm>
            <a:off x="450376" y="477673"/>
            <a:ext cx="11327642" cy="6026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Bebas Neue"/>
              </a:rPr>
              <a:t>Более</a:t>
            </a:r>
            <a:r>
              <a:rPr lang="ru-RU" sz="6000" b="1" dirty="0">
                <a:solidFill>
                  <a:schemeClr val="accent2"/>
                </a:solidFill>
                <a:latin typeface="Bebas Neue"/>
              </a:rPr>
              <a:t> 80</a:t>
            </a:r>
            <a:r>
              <a:rPr lang="ru-RU" b="1" dirty="0">
                <a:solidFill>
                  <a:schemeClr val="accent2"/>
                </a:solidFill>
                <a:latin typeface="Bebas Neue"/>
              </a:rPr>
              <a:t>%</a:t>
            </a:r>
          </a:p>
          <a:p>
            <a:pPr algn="ctr"/>
            <a:r>
              <a:rPr lang="ru-RU" dirty="0">
                <a:latin typeface="Bebas Neue"/>
              </a:rPr>
              <a:t>доля трудоустройства </a:t>
            </a:r>
          </a:p>
          <a:p>
            <a:pPr algn="ctr"/>
            <a:r>
              <a:rPr lang="ru-RU" dirty="0">
                <a:latin typeface="Bebas Neue"/>
              </a:rPr>
              <a:t>выпускников </a:t>
            </a:r>
          </a:p>
          <a:p>
            <a:pPr algn="ctr"/>
            <a:r>
              <a:rPr lang="ru-RU" dirty="0">
                <a:latin typeface="Bebas Neue"/>
              </a:rPr>
              <a:t>по специальности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67B44A-4AB9-48A2-B938-178AAC2E1D7E}"/>
              </a:ext>
            </a:extLst>
          </p:cNvPr>
          <p:cNvSpPr txBox="1"/>
          <p:nvPr/>
        </p:nvSpPr>
        <p:spPr>
          <a:xfrm>
            <a:off x="7629819" y="831616"/>
            <a:ext cx="41481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Bookman Old Style" pitchFamily="18" charset="0"/>
              </a:rPr>
              <a:t>Типичный функционал</a:t>
            </a:r>
          </a:p>
          <a:p>
            <a:pPr algn="ctr"/>
            <a:endParaRPr lang="ru-RU" sz="1400" b="1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контроль </a:t>
            </a:r>
            <a:r>
              <a:rPr lang="ru-RU" sz="1400" dirty="0">
                <a:latin typeface="Bookman Old Style" pitchFamily="18" charset="0"/>
              </a:rPr>
              <a:t>над </a:t>
            </a:r>
            <a:r>
              <a:rPr lang="ru-RU" sz="1400" dirty="0" smtClean="0">
                <a:latin typeface="Bookman Old Style" pitchFamily="18" charset="0"/>
              </a:rPr>
              <a:t>соблюдением   </a:t>
            </a:r>
            <a:r>
              <a:rPr lang="ru-RU" sz="1400" dirty="0">
                <a:latin typeface="Bookman Old Style" pitchFamily="18" charset="0"/>
              </a:rPr>
              <a:t>природоохранного законодательства на </a:t>
            </a:r>
            <a:r>
              <a:rPr lang="ru-RU" sz="1400" dirty="0" smtClean="0">
                <a:latin typeface="Bookman Old Style" pitchFamily="18" charset="0"/>
              </a:rPr>
              <a:t>предприятии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оценка воздействия на окружающую среду</a:t>
            </a:r>
            <a:endParaRPr lang="ru-RU" sz="1400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участие </a:t>
            </a:r>
            <a:r>
              <a:rPr lang="ru-RU" sz="1400" dirty="0">
                <a:latin typeface="Bookman Old Style" pitchFamily="18" charset="0"/>
              </a:rPr>
              <a:t>в </a:t>
            </a:r>
            <a:r>
              <a:rPr lang="ru-RU" sz="1400" dirty="0" smtClean="0">
                <a:latin typeface="Bookman Old Style" pitchFamily="18" charset="0"/>
              </a:rPr>
              <a:t>проведении экологической </a:t>
            </a:r>
            <a:r>
              <a:rPr lang="ru-RU" sz="1400" dirty="0">
                <a:latin typeface="Bookman Old Style" pitchFamily="18" charset="0"/>
              </a:rPr>
              <a:t>экспертизы проектов, технологий, оборудования </a:t>
            </a:r>
            <a:r>
              <a:rPr lang="ru-RU" sz="1400" dirty="0" smtClean="0">
                <a:latin typeface="Bookman Old Style" pitchFamily="18" charset="0"/>
              </a:rPr>
              <a:t>предприятия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800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составление </a:t>
            </a:r>
            <a:r>
              <a:rPr lang="ru-RU" sz="1400" dirty="0">
                <a:latin typeface="Bookman Old Style" pitchFamily="18" charset="0"/>
              </a:rPr>
              <a:t>планов по </a:t>
            </a:r>
            <a:r>
              <a:rPr lang="ru-RU" sz="1400" dirty="0" smtClean="0">
                <a:latin typeface="Bookman Old Style" pitchFamily="18" charset="0"/>
              </a:rPr>
              <a:t>охране  окружающей </a:t>
            </a:r>
            <a:r>
              <a:rPr lang="ru-RU" sz="1400" dirty="0">
                <a:latin typeface="Bookman Old Style" pitchFamily="18" charset="0"/>
              </a:rPr>
              <a:t>среды, контроль за их </a:t>
            </a:r>
            <a:r>
              <a:rPr lang="ru-RU" sz="1400" dirty="0" smtClean="0">
                <a:latin typeface="Bookman Old Style" pitchFamily="18" charset="0"/>
              </a:rPr>
              <a:t>выполнением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800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разработка </a:t>
            </a:r>
            <a:r>
              <a:rPr lang="ru-RU" sz="1400" dirty="0">
                <a:latin typeface="Bookman Old Style" pitchFamily="18" charset="0"/>
              </a:rPr>
              <a:t>мер по </a:t>
            </a:r>
            <a:r>
              <a:rPr lang="ru-RU" sz="1400" dirty="0" smtClean="0">
                <a:latin typeface="Bookman Old Style" pitchFamily="18" charset="0"/>
              </a:rPr>
              <a:t>предотвращению </a:t>
            </a:r>
            <a:r>
              <a:rPr lang="ru-RU" sz="1400" dirty="0">
                <a:latin typeface="Bookman Old Style" pitchFamily="18" charset="0"/>
              </a:rPr>
              <a:t>загрязнения окружающей </a:t>
            </a:r>
            <a:r>
              <a:rPr lang="ru-RU" sz="1400" dirty="0" smtClean="0">
                <a:latin typeface="Bookman Old Style" pitchFamily="18" charset="0"/>
              </a:rPr>
              <a:t>среды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800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разработка </a:t>
            </a:r>
            <a:r>
              <a:rPr lang="ru-RU" sz="1400" dirty="0">
                <a:latin typeface="Bookman Old Style" pitchFamily="18" charset="0"/>
              </a:rPr>
              <a:t>и </a:t>
            </a:r>
            <a:r>
              <a:rPr lang="ru-RU" sz="1400" dirty="0" smtClean="0">
                <a:latin typeface="Bookman Old Style" pitchFamily="18" charset="0"/>
              </a:rPr>
              <a:t>согласование </a:t>
            </a:r>
            <a:r>
              <a:rPr lang="ru-RU" sz="1400" dirty="0">
                <a:latin typeface="Bookman Old Style" pitchFamily="18" charset="0"/>
              </a:rPr>
              <a:t>проектной и разрешительной </a:t>
            </a:r>
            <a:r>
              <a:rPr lang="ru-RU" sz="1400" dirty="0" smtClean="0">
                <a:latin typeface="Bookman Old Style" pitchFamily="18" charset="0"/>
              </a:rPr>
              <a:t>документации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800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оценка промышленных </a:t>
            </a:r>
            <a:r>
              <a:rPr lang="ru-RU" sz="1400" dirty="0">
                <a:latin typeface="Bookman Old Style" pitchFamily="18" charset="0"/>
              </a:rPr>
              <a:t>экологических опасностей и </a:t>
            </a:r>
            <a:r>
              <a:rPr lang="ru-RU" sz="1400" dirty="0" smtClean="0">
                <a:latin typeface="Bookman Old Style" pitchFamily="18" charset="0"/>
              </a:rPr>
              <a:t>рисков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800" dirty="0" smtClean="0">
              <a:latin typeface="Bookman Old Style" pitchFamily="18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составление </a:t>
            </a:r>
            <a:r>
              <a:rPr lang="ru-RU" sz="1400" dirty="0">
                <a:latin typeface="Bookman Old Style" pitchFamily="18" charset="0"/>
              </a:rPr>
              <a:t>отчетности </a:t>
            </a:r>
            <a:r>
              <a:rPr lang="ru-RU" sz="1400" dirty="0" smtClean="0">
                <a:latin typeface="Bookman Old Style" pitchFamily="18" charset="0"/>
              </a:rPr>
              <a:t>о </a:t>
            </a:r>
            <a:r>
              <a:rPr lang="ru-RU" sz="1400" dirty="0">
                <a:latin typeface="Bookman Old Style" pitchFamily="18" charset="0"/>
              </a:rPr>
              <a:t>выполнении мероприятий по охране окружающей среды</a:t>
            </a:r>
            <a:r>
              <a:rPr lang="ru-RU" sz="1400" dirty="0"/>
              <a:t>.</a:t>
            </a:r>
          </a:p>
        </p:txBody>
      </p:sp>
      <p:pic>
        <p:nvPicPr>
          <p:cNvPr id="8196" name="Picture 4" descr="https://sun9-36.userapi.com/impf/c622524/v622524449/378fb/3VbYufGQfD0.jpg?size=1280x945&amp;quality=96&amp;proxy=1&amp;sign=2824b04b7efb255f25e13155da14a9c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t="156" r="49804" b="-156"/>
          <a:stretch/>
        </p:blipFill>
        <p:spPr bwMode="auto">
          <a:xfrm>
            <a:off x="5008553" y="1229580"/>
            <a:ext cx="2439885" cy="355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3860" y="123730"/>
            <a:ext cx="9864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/>
                </a:solidFill>
                <a:latin typeface="Bebas Neue"/>
              </a:rPr>
              <a:t>Трудоустройство выпускников</a:t>
            </a:r>
            <a:endParaRPr lang="ru-RU" sz="4000" dirty="0">
              <a:solidFill>
                <a:schemeClr val="accent2"/>
              </a:solidFill>
              <a:latin typeface="Bebas Neue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634203" y="831616"/>
            <a:ext cx="4271171" cy="4172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Bookman Old Style" pitchFamily="18" charset="0"/>
              </a:rPr>
              <a:t>Наши выпускники являются сотрудниками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ФБУ «Центр лабораторного анализа и технических измерений по Мурманской области»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АО «Научно-исследовательский институт охраны атмосферного воздуха» АО «НИИ Атмосфера»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ФГУП «</a:t>
            </a:r>
            <a:r>
              <a:rPr lang="ru-RU" sz="1400" dirty="0" err="1" smtClean="0">
                <a:latin typeface="Bookman Old Style" pitchFamily="18" charset="0"/>
              </a:rPr>
              <a:t>Атомфлот</a:t>
            </a:r>
            <a:r>
              <a:rPr lang="ru-RU" sz="1400" dirty="0" smtClean="0">
                <a:latin typeface="Bookman Old Style" pitchFamily="18" charset="0"/>
              </a:rPr>
              <a:t>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АО «Мурманский морской рыбный порт»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ОАО «Мурманский морской торговый порт»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Мурманское  управление по гидрометеорологии и мониторингу окружающей среды»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АО «</a:t>
            </a:r>
            <a:r>
              <a:rPr lang="ru-RU" sz="1400" dirty="0" err="1" smtClean="0">
                <a:latin typeface="Bookman Old Style" pitchFamily="18" charset="0"/>
              </a:rPr>
              <a:t>Мурманэнергосбыт</a:t>
            </a:r>
            <a:r>
              <a:rPr lang="ru-RU" sz="1400" dirty="0" smtClean="0">
                <a:latin typeface="Bookman Old Style" pitchFamily="18" charset="0"/>
              </a:rPr>
              <a:t>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Федеральная служба по надзору в сфере природопользования (</a:t>
            </a:r>
            <a:r>
              <a:rPr lang="ru-RU" sz="1400" dirty="0" err="1" smtClean="0">
                <a:latin typeface="Bookman Old Style" pitchFamily="18" charset="0"/>
              </a:rPr>
              <a:t>Росприроднадзор</a:t>
            </a:r>
            <a:r>
              <a:rPr lang="ru-RU" sz="1400" dirty="0" smtClean="0">
                <a:latin typeface="Bookman Old Style" pitchFamily="18" charset="0"/>
              </a:rPr>
              <a:t>)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ГОУП «</a:t>
            </a:r>
            <a:r>
              <a:rPr lang="ru-RU" sz="1400" dirty="0" err="1" smtClean="0">
                <a:latin typeface="Bookman Old Style" pitchFamily="18" charset="0"/>
              </a:rPr>
              <a:t>Мурманскводоканал</a:t>
            </a:r>
            <a:r>
              <a:rPr lang="ru-RU" sz="1400" dirty="0" smtClean="0">
                <a:latin typeface="Bookman Old Style" pitchFamily="18" charset="0"/>
              </a:rPr>
              <a:t>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Аврора Логистика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Ситиматик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ОАО «Мурманский Мясокомбинат»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Кольский научный центр РАН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АО «Мурманская ТЭЦ»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АО «Кольская ГМК»</a:t>
            </a: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ru-RU" sz="1400" dirty="0" smtClean="0">
              <a:latin typeface="Bookman Old Style" pitchFamily="18" charset="0"/>
            </a:endParaRPr>
          </a:p>
          <a:p>
            <a:pPr marL="95250" indent="-952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ru-RU" sz="14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8949" y="1302940"/>
            <a:ext cx="10377694" cy="484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400" dirty="0" smtClean="0">
                <a:latin typeface="Bookman Old Style" pitchFamily="18" charset="0"/>
              </a:rPr>
              <a:t>Услуги по определению качественного состава сточных вод различных промышленных предприятий</a:t>
            </a:r>
            <a:endParaRPr lang="ru-RU" sz="1400" dirty="0">
              <a:latin typeface="Bookman Old Style" pitchFamily="18" charset="0"/>
            </a:endParaRP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  <a:tabLst>
                <a:tab pos="177800" algn="l"/>
              </a:tabLst>
            </a:pPr>
            <a:endParaRPr lang="ru-RU" sz="800" dirty="0">
              <a:latin typeface="Bookman Old Style" pitchFamily="18" charset="0"/>
            </a:endParaRP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Разработка рекомендаций для реконструкций сооружений очистки сточных вод и их осадков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Разработка технологий реабилитации </a:t>
            </a:r>
            <a:r>
              <a:rPr lang="ru-RU" sz="1400" dirty="0" err="1" smtClean="0">
                <a:latin typeface="Bookman Old Style" pitchFamily="18" charset="0"/>
              </a:rPr>
              <a:t>нефтезагрязненых</a:t>
            </a:r>
            <a:r>
              <a:rPr lang="ru-RU" sz="1400" dirty="0" smtClean="0">
                <a:latin typeface="Bookman Old Style" pitchFamily="18" charset="0"/>
              </a:rPr>
              <a:t> почв и территорий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Экологический мониторинг, изучение влияния антропогенного загрязнения на экосистемы Арктической зоны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Разработка схем обращения с отходами разного класса опасности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Переработка органических фракций ТБО или осадков сточных вод с получением </a:t>
            </a:r>
            <a:r>
              <a:rPr lang="ru-RU" sz="1400" dirty="0" err="1" smtClean="0">
                <a:latin typeface="Bookman Old Style" pitchFamily="18" charset="0"/>
              </a:rPr>
              <a:t>почвогрунтов</a:t>
            </a:r>
            <a:r>
              <a:rPr lang="ru-RU" sz="1400" dirty="0" smtClean="0">
                <a:latin typeface="Bookman Old Style" pitchFamily="18" charset="0"/>
              </a:rPr>
              <a:t>, компостов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Анализ вод по гидрохимическим показателям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Разработка рекомендаций по снижению ВОДО-, ЭНЕРГО- и РЕСУРСОЕМКОСТИ технологических процессов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Услуги по составлению инструкций по охране труда</a:t>
            </a:r>
          </a:p>
          <a:p>
            <a:pPr marL="3556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Услуги по составлению актов по расследованию несчастных случаев, связанных с производством</a:t>
            </a:r>
            <a:endParaRPr lang="ru-RU" sz="14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533400" indent="-171450">
              <a:buFontTx/>
              <a:buChar char="-"/>
            </a:pPr>
            <a:endParaRPr lang="ru-RU" sz="1400" dirty="0">
              <a:latin typeface="Bookman Old Style" pitchFamily="18" charset="0"/>
            </a:endParaRPr>
          </a:p>
          <a:p>
            <a:pPr marL="107950" indent="-107950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endParaRPr lang="lv-LV" sz="1600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2206" y="629224"/>
            <a:ext cx="9155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Направления </a:t>
            </a:r>
            <a:r>
              <a:rPr lang="ru-RU" sz="3200" kern="0" dirty="0" smtClean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д</a:t>
            </a:r>
            <a:r>
              <a:rPr lang="ru-RU" sz="3200" kern="0" dirty="0" smtClean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ля сотрудничества</a:t>
            </a:r>
            <a:endParaRPr lang="ru-RU" sz="3200" kern="0" dirty="0">
              <a:solidFill>
                <a:schemeClr val="accent2"/>
              </a:solidFill>
              <a:latin typeface="Bebas Neue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endParaRPr lang="ru-RU" sz="3200" dirty="0"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1173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4D12A3-9E1F-4DF0-A5B7-ECAF84EA1B30}"/>
              </a:ext>
            </a:extLst>
          </p:cNvPr>
          <p:cNvSpPr/>
          <p:nvPr/>
        </p:nvSpPr>
        <p:spPr>
          <a:xfrm>
            <a:off x="0" y="9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5000"/>
                </a:schemeClr>
              </a:gs>
              <a:gs pos="100000">
                <a:schemeClr val="tx1">
                  <a:lumMod val="85000"/>
                  <a:lumOff val="15000"/>
                  <a:alpha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1426224" y="2034467"/>
            <a:ext cx="10416152" cy="2607887"/>
            <a:chOff x="1426224" y="2034467"/>
            <a:chExt cx="10416152" cy="2607887"/>
          </a:xfrm>
        </p:grpSpPr>
        <p:sp>
          <p:nvSpPr>
            <p:cNvPr id="6" name="Title 2">
              <a:extLst>
                <a:ext uri="{FF2B5EF4-FFF2-40B4-BE49-F238E27FC236}">
                  <a16:creationId xmlns:a16="http://schemas.microsoft.com/office/drawing/2014/main" xmlns="" id="{2CF5520D-0916-4042-89F7-C0F60FC5D6E1}"/>
                </a:ext>
              </a:extLst>
            </p:cNvPr>
            <p:cNvSpPr txBox="1">
              <a:spLocks/>
            </p:cNvSpPr>
            <p:nvPr/>
          </p:nvSpPr>
          <p:spPr>
            <a:xfrm>
              <a:off x="4362450" y="2034467"/>
              <a:ext cx="7479926" cy="2594179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>
                <a:lnSpc>
                  <a:spcPts val="6800"/>
                </a:lnSpc>
              </a:pPr>
              <a:r>
                <a:rPr lang="ru-RU" sz="3600" b="0" kern="0" dirty="0" smtClean="0">
                  <a:solidFill>
                    <a:schemeClr val="bg1">
                      <a:lumMod val="95000"/>
                    </a:schemeClr>
                  </a:solidFill>
                  <a:latin typeface="Bebas Neue"/>
                  <a:ea typeface="Open Sans bold" panose="020B0806030504020204" pitchFamily="34" charset="0"/>
                  <a:cs typeface="Open Sans bold" panose="020B0806030504020204" pitchFamily="34" charset="0"/>
                </a:rPr>
                <a:t>Ждем вас на кафедре</a:t>
              </a:r>
              <a:endParaRPr lang="en-US" sz="3600" b="0" kern="0" dirty="0">
                <a:solidFill>
                  <a:schemeClr val="bg1">
                    <a:lumMod val="95000"/>
                  </a:schemeClr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l">
                <a:lnSpc>
                  <a:spcPts val="6500"/>
                </a:lnSpc>
              </a:pPr>
              <a:r>
                <a:rPr lang="ru-RU" sz="7200" b="0" kern="0" dirty="0" smtClean="0">
                  <a:solidFill>
                    <a:schemeClr val="accent2"/>
                  </a:solidFill>
                  <a:latin typeface="Bebas Neue Bold" panose="020B0606020202050201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Техносферной безопасности</a:t>
              </a:r>
            </a:p>
            <a:p>
              <a:pPr algn="l">
                <a:lnSpc>
                  <a:spcPts val="6500"/>
                </a:lnSpc>
              </a:pPr>
              <a:r>
                <a:rPr lang="ru-RU" sz="7200" b="0" kern="0" dirty="0" smtClean="0">
                  <a:solidFill>
                    <a:schemeClr val="accent2"/>
                  </a:solidFill>
                  <a:latin typeface="Bebas Neue Bold" panose="020B0606020202050201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</a:t>
              </a:r>
              <a:endParaRPr lang="en-US" sz="1600" b="0" kern="0" dirty="0">
                <a:solidFill>
                  <a:schemeClr val="bg1">
                    <a:lumMod val="65000"/>
                  </a:schemeClr>
                </a:solidFill>
                <a:latin typeface="Bebas Neue"/>
              </a:endParaRPr>
            </a:p>
          </p:txBody>
        </p:sp>
        <p:pic>
          <p:nvPicPr>
            <p:cNvPr id="7" name="Picture 2" descr="https://06.img.avito.st/1280x960/445500940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2162"/>
            <a:stretch/>
          </p:blipFill>
          <p:spPr bwMode="auto">
            <a:xfrm>
              <a:off x="1426224" y="2233971"/>
              <a:ext cx="2936226" cy="2408383"/>
            </a:xfrm>
            <a:prstGeom prst="rect">
              <a:avLst/>
            </a:prstGeom>
            <a:noFill/>
          </p:spPr>
        </p:pic>
      </p:grpSp>
      <p:sp>
        <p:nvSpPr>
          <p:cNvPr id="4" name="Прямоугольник 3"/>
          <p:cNvSpPr/>
          <p:nvPr/>
        </p:nvSpPr>
        <p:spPr>
          <a:xfrm>
            <a:off x="4471632" y="4628646"/>
            <a:ext cx="3035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http://iat.mstu.edu.ru/kaf_tb</a:t>
            </a:r>
            <a:r>
              <a:rPr lang="en-US" u="sng" dirty="0" smtClean="0">
                <a:solidFill>
                  <a:schemeClr val="bg1"/>
                </a:solidFill>
              </a:rPr>
              <a:t>/</a:t>
            </a:r>
            <a:endParaRPr lang="ru-RU" u="sng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4C61FF-7474-456B-AB2B-CA5E954C6315}"/>
              </a:ext>
            </a:extLst>
          </p:cNvPr>
          <p:cNvSpPr/>
          <p:nvPr/>
        </p:nvSpPr>
        <p:spPr>
          <a:xfrm>
            <a:off x="-1" y="1094709"/>
            <a:ext cx="12192000" cy="5316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D75E23-257F-4362-B942-40B6E987C24D}"/>
              </a:ext>
            </a:extLst>
          </p:cNvPr>
          <p:cNvSpPr txBox="1"/>
          <p:nvPr/>
        </p:nvSpPr>
        <p:spPr>
          <a:xfrm>
            <a:off x="2698376" y="581431"/>
            <a:ext cx="6795247" cy="63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3600" spc="300" dirty="0" smtClean="0">
                <a:latin typeface="Bebas Neue" panose="020B0606020202050201" pitchFamily="34" charset="0"/>
              </a:rPr>
              <a:t>Направления подготовки</a:t>
            </a:r>
            <a:endParaRPr lang="en-US" sz="3600" spc="300" dirty="0">
              <a:latin typeface="Bebas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8376" y="1605516"/>
            <a:ext cx="72643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latin typeface="Bookman Old Style" pitchFamily="18" charset="0"/>
              </a:rPr>
              <a:t>Бакалавриат</a:t>
            </a:r>
            <a:r>
              <a:rPr lang="ru-RU" sz="1600" dirty="0" smtClean="0">
                <a:latin typeface="Bookman Old Style" pitchFamily="18" charset="0"/>
              </a:rPr>
              <a:t>: 20.03.01 </a:t>
            </a:r>
            <a:r>
              <a:rPr lang="ru-RU" sz="1600" dirty="0">
                <a:latin typeface="Bookman Old Style" pitchFamily="18" charset="0"/>
              </a:rPr>
              <a:t>Техносферная безопасность (направленность </a:t>
            </a:r>
            <a:r>
              <a:rPr lang="ru-RU" sz="1600" dirty="0" smtClean="0">
                <a:latin typeface="Bookman Old Style" pitchFamily="18" charset="0"/>
              </a:rPr>
              <a:t>«Инженерная защита </a:t>
            </a:r>
            <a:r>
              <a:rPr lang="ru-RU" sz="1600" dirty="0">
                <a:latin typeface="Bookman Old Style" pitchFamily="18" charset="0"/>
              </a:rPr>
              <a:t>окружающей среды</a:t>
            </a:r>
            <a:r>
              <a:rPr lang="ru-RU" sz="1600" dirty="0" smtClean="0">
                <a:latin typeface="Bookman Old Style" pitchFamily="18" charset="0"/>
              </a:rPr>
              <a:t>» ). Срок обучения 4 </a:t>
            </a:r>
            <a:r>
              <a:rPr lang="ru-RU" sz="1600" dirty="0" smtClean="0">
                <a:latin typeface="Bookman Old Style" pitchFamily="18" charset="0"/>
              </a:rPr>
              <a:t>года</a:t>
            </a:r>
            <a:endParaRPr lang="ru-RU" sz="1600" dirty="0">
              <a:latin typeface="Bookman Old Style" pitchFamily="18" charset="0"/>
            </a:endParaRPr>
          </a:p>
          <a:p>
            <a:pPr marL="171450" indent="-171450" algn="just">
              <a:buFontTx/>
              <a:buChar char="-"/>
            </a:pPr>
            <a:endParaRPr lang="en-US" sz="1600" dirty="0" smtClean="0">
              <a:latin typeface="Bookman Old Style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Bookman Old Style" pitchFamily="18" charset="0"/>
              </a:rPr>
              <a:t>Бакалавриат</a:t>
            </a:r>
            <a:r>
              <a:rPr lang="ru-RU" sz="1600" dirty="0">
                <a:latin typeface="Bookman Old Style" pitchFamily="18" charset="0"/>
              </a:rPr>
              <a:t>: 20.03.01 Техносферная безопасность (направленность «Защита окружающей среды</a:t>
            </a:r>
            <a:r>
              <a:rPr lang="ru-RU" sz="1600" dirty="0" smtClean="0">
                <a:latin typeface="Bookman Old Style" pitchFamily="18" charset="0"/>
              </a:rPr>
              <a:t>») </a:t>
            </a:r>
            <a:r>
              <a:rPr lang="ru-RU" sz="1600" dirty="0">
                <a:latin typeface="Bookman Old Style" pitchFamily="18" charset="0"/>
              </a:rPr>
              <a:t>. </a:t>
            </a:r>
            <a:r>
              <a:rPr lang="ru-RU" sz="1600" dirty="0" smtClean="0">
                <a:latin typeface="Bookman Old Style" pitchFamily="18" charset="0"/>
              </a:rPr>
              <a:t>Срок </a:t>
            </a:r>
            <a:r>
              <a:rPr lang="ru-RU" sz="1600" dirty="0">
                <a:latin typeface="Bookman Old Style" pitchFamily="18" charset="0"/>
              </a:rPr>
              <a:t>обучения 4 года</a:t>
            </a:r>
          </a:p>
          <a:p>
            <a:pPr marL="171450" indent="-171450" algn="just">
              <a:buFontTx/>
              <a:buChar char="-"/>
            </a:pPr>
            <a:endParaRPr lang="ru-RU" sz="1600" dirty="0" smtClean="0">
              <a:latin typeface="Bookman Old Style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err="1" smtClean="0">
                <a:latin typeface="Bookman Old Style" pitchFamily="18" charset="0"/>
              </a:rPr>
              <a:t>Бакалавриат</a:t>
            </a:r>
            <a:r>
              <a:rPr lang="ru-RU" sz="1600" dirty="0" smtClean="0">
                <a:latin typeface="Bookman Old Style" pitchFamily="18" charset="0"/>
              </a:rPr>
              <a:t>: 20.03.01 Техносферная безопасность (направленность</a:t>
            </a:r>
            <a:r>
              <a:rPr lang="en-US" sz="1600" dirty="0" smtClean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«Экологическая безопасность предприятия»). </a:t>
            </a:r>
          </a:p>
          <a:p>
            <a:pPr marL="179388" indent="-179388" algn="just"/>
            <a:r>
              <a:rPr lang="ru-RU" sz="1600" dirty="0" smtClean="0">
                <a:latin typeface="Bookman Old Style" pitchFamily="18" charset="0"/>
              </a:rPr>
              <a:t>  </a:t>
            </a:r>
            <a:r>
              <a:rPr lang="ru-RU" sz="1600" dirty="0" smtClean="0">
                <a:latin typeface="Bookman Old Style" pitchFamily="18" charset="0"/>
              </a:rPr>
              <a:t>   Срок </a:t>
            </a:r>
            <a:r>
              <a:rPr lang="ru-RU" sz="1600" dirty="0" smtClean="0">
                <a:latin typeface="Bookman Old Style" pitchFamily="18" charset="0"/>
              </a:rPr>
              <a:t>обучения 4 </a:t>
            </a:r>
            <a:r>
              <a:rPr lang="ru-RU" sz="1600" dirty="0" smtClean="0">
                <a:latin typeface="Bookman Old Style" pitchFamily="18" charset="0"/>
              </a:rPr>
              <a:t>года</a:t>
            </a:r>
          </a:p>
          <a:p>
            <a:pPr marL="179388" indent="-179388" algn="just"/>
            <a:endParaRPr lang="ru-RU" sz="1600" dirty="0">
              <a:latin typeface="Bookman Old Style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Bookman Old Style" pitchFamily="18" charset="0"/>
              </a:rPr>
              <a:t>Магистратура </a:t>
            </a:r>
            <a:r>
              <a:rPr lang="ru-RU" sz="1600" dirty="0">
                <a:latin typeface="Bookman Old Style" pitchFamily="18" charset="0"/>
              </a:rPr>
              <a:t>20.04.01 Техносферная безопасность (направленность </a:t>
            </a:r>
            <a:r>
              <a:rPr lang="ru-RU" sz="1600" dirty="0" smtClean="0">
                <a:latin typeface="Bookman Old Style" pitchFamily="18" charset="0"/>
              </a:rPr>
              <a:t>«Управление экологической безопасностью предприятия»). Срок </a:t>
            </a:r>
            <a:r>
              <a:rPr lang="ru-RU" sz="1600" dirty="0">
                <a:latin typeface="Bookman Old Style" pitchFamily="18" charset="0"/>
              </a:rPr>
              <a:t>обучения </a:t>
            </a:r>
            <a:r>
              <a:rPr lang="ru-RU" sz="1600" dirty="0" smtClean="0">
                <a:latin typeface="Bookman Old Style" pitchFamily="18" charset="0"/>
              </a:rPr>
              <a:t>2,4 года</a:t>
            </a:r>
          </a:p>
          <a:p>
            <a:pPr marL="179388" indent="-179388" algn="just"/>
            <a:endParaRPr lang="ru-RU" sz="1600" dirty="0">
              <a:latin typeface="Bookman Old Style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Bookman Old Style" pitchFamily="18" charset="0"/>
              </a:rPr>
              <a:t>Подготовка </a:t>
            </a:r>
            <a:r>
              <a:rPr lang="ru-RU" sz="1600" dirty="0">
                <a:latin typeface="Bookman Old Style" pitchFamily="18" charset="0"/>
              </a:rPr>
              <a:t>научных кадров в аспирантуре по направлению 05.06.01 Науки о Земле    (Образовательная программа «Геоэкология» (по отраслям)). </a:t>
            </a:r>
            <a:r>
              <a:rPr lang="ru-RU" sz="1600" dirty="0" smtClean="0">
                <a:latin typeface="Bookman Old Style" pitchFamily="18" charset="0"/>
              </a:rPr>
              <a:t>Срок </a:t>
            </a:r>
            <a:r>
              <a:rPr lang="ru-RU" sz="1600" dirty="0">
                <a:latin typeface="Bookman Old Style" pitchFamily="18" charset="0"/>
              </a:rPr>
              <a:t>обучения 2 года</a:t>
            </a:r>
          </a:p>
          <a:p>
            <a:pPr marL="179388" indent="-179388" algn="just"/>
            <a:endParaRPr lang="ru-RU" sz="1600" dirty="0">
              <a:latin typeface="Bookman Old Style" pitchFamily="18" charset="0"/>
            </a:endParaRPr>
          </a:p>
          <a:p>
            <a:pPr marL="179388" indent="-179388" algn="just"/>
            <a:endParaRPr lang="ru-RU" sz="16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0215" y="1213678"/>
            <a:ext cx="10515916" cy="511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Специалист </a:t>
            </a:r>
            <a:r>
              <a:rPr lang="ru-RU" sz="1400" dirty="0">
                <a:latin typeface="Bookman Old Style" pitchFamily="18" charset="0"/>
              </a:rPr>
              <a:t>по </a:t>
            </a:r>
            <a:r>
              <a:rPr lang="ru-RU" sz="1400" dirty="0" err="1">
                <a:latin typeface="Bookman Old Style" pitchFamily="18" charset="0"/>
              </a:rPr>
              <a:t>техносферной</a:t>
            </a:r>
            <a:r>
              <a:rPr lang="ru-RU" sz="1400" dirty="0">
                <a:latin typeface="Bookman Old Style" pitchFamily="18" charset="0"/>
              </a:rPr>
              <a:t> безопасности востребован во многих отраслях. Он обладает аналитическим мышлением и глубокими знаниями естественных и точных наук, поэтому способен обеспечивать безопасность человека, его деятельности и окружающей его среды. Специалист прогнозирует и предупреждает риски и угрозы жизни и здоровью человека, контролирует состояние окружающей среды, предотвращает ее загрязнение, а также выполняет множество других задач для обеспечения экологической </a:t>
            </a:r>
            <a:r>
              <a:rPr lang="ru-RU" sz="1400" dirty="0" smtClean="0">
                <a:latin typeface="Bookman Old Style" pitchFamily="18" charset="0"/>
              </a:rPr>
              <a:t>безопасности.</a:t>
            </a:r>
          </a:p>
          <a:p>
            <a:pPr marL="107950" indent="-107950">
              <a:lnSpc>
                <a:spcPct val="150000"/>
              </a:lnSpc>
              <a:buFont typeface="Arial" pitchFamily="34" charset="0"/>
              <a:buChar char="•"/>
            </a:pPr>
            <a:endParaRPr lang="ru-RU" sz="1400" dirty="0" smtClean="0">
              <a:latin typeface="Bookman Old Style" pitchFamily="18" charset="0"/>
            </a:endParaRPr>
          </a:p>
          <a:p>
            <a:pPr marL="107950" indent="-1079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err="1" smtClean="0">
                <a:latin typeface="Bookman Old Style" pitchFamily="18" charset="0"/>
              </a:rPr>
              <a:t>Бакалавриат</a:t>
            </a:r>
            <a:r>
              <a:rPr lang="ru-RU" sz="1400" dirty="0" smtClean="0">
                <a:latin typeface="Bookman Old Style" pitchFamily="18" charset="0"/>
              </a:rPr>
              <a:t>  </a:t>
            </a:r>
            <a:r>
              <a:rPr lang="ru-RU" sz="1400" dirty="0">
                <a:latin typeface="Bookman Old Style" pitchFamily="18" charset="0"/>
              </a:rPr>
              <a:t>-  объемная база знаний </a:t>
            </a:r>
            <a:r>
              <a:rPr lang="ru-RU" sz="1400" dirty="0" smtClean="0">
                <a:latin typeface="Bookman Old Style" pitchFamily="18" charset="0"/>
              </a:rPr>
              <a:t>о </a:t>
            </a:r>
            <a:r>
              <a:rPr lang="ru-RU" sz="1400" dirty="0">
                <a:latin typeface="Bookman Old Style" pitchFamily="18" charset="0"/>
              </a:rPr>
              <a:t>производственной и </a:t>
            </a:r>
            <a:r>
              <a:rPr lang="ru-RU" sz="1400" dirty="0" smtClean="0">
                <a:latin typeface="Bookman Old Style" pitchFamily="18" charset="0"/>
              </a:rPr>
              <a:t>экологической </a:t>
            </a:r>
            <a:r>
              <a:rPr lang="ru-RU" sz="1400" dirty="0">
                <a:latin typeface="Bookman Old Style" pitchFamily="18" charset="0"/>
              </a:rPr>
              <a:t>безопасности, </a:t>
            </a:r>
            <a:r>
              <a:rPr lang="ru-RU" sz="1400" dirty="0" smtClean="0">
                <a:latin typeface="Bookman Old Style" pitchFamily="18" charset="0"/>
              </a:rPr>
              <a:t>природоохранного </a:t>
            </a:r>
            <a:r>
              <a:rPr lang="ru-RU" sz="1400" dirty="0">
                <a:latin typeface="Bookman Old Style" pitchFamily="18" charset="0"/>
              </a:rPr>
              <a:t>законодательства, </a:t>
            </a:r>
            <a:r>
              <a:rPr lang="ru-RU" sz="1400" dirty="0" smtClean="0">
                <a:latin typeface="Bookman Old Style" pitchFamily="18" charset="0"/>
              </a:rPr>
              <a:t>технологий </a:t>
            </a:r>
            <a:r>
              <a:rPr lang="ru-RU" sz="1400" dirty="0">
                <a:latin typeface="Bookman Old Style" pitchFamily="18" charset="0"/>
              </a:rPr>
              <a:t>и оборудования в области </a:t>
            </a:r>
            <a:r>
              <a:rPr lang="ru-RU" sz="1400" dirty="0" smtClean="0">
                <a:latin typeface="Bookman Old Style" pitchFamily="18" charset="0"/>
              </a:rPr>
              <a:t> охраны </a:t>
            </a:r>
            <a:r>
              <a:rPr lang="ru-RU" sz="1400" dirty="0">
                <a:latin typeface="Bookman Old Style" pitchFamily="18" charset="0"/>
              </a:rPr>
              <a:t>окружающей среды, </a:t>
            </a:r>
            <a:r>
              <a:rPr lang="ru-RU" sz="1400" dirty="0" smtClean="0">
                <a:latin typeface="Bookman Old Style" pitchFamily="18" charset="0"/>
              </a:rPr>
              <a:t>полное </a:t>
            </a:r>
            <a:r>
              <a:rPr lang="ru-RU" sz="1400" dirty="0">
                <a:latin typeface="Bookman Old Style" pitchFamily="18" charset="0"/>
              </a:rPr>
              <a:t>погружение в законодательную </a:t>
            </a:r>
            <a:r>
              <a:rPr lang="ru-RU" sz="1400" dirty="0" smtClean="0">
                <a:latin typeface="Bookman Old Style" pitchFamily="18" charset="0"/>
              </a:rPr>
              <a:t> и </a:t>
            </a:r>
            <a:r>
              <a:rPr lang="ru-RU" sz="1400" dirty="0">
                <a:latin typeface="Bookman Old Style" pitchFamily="18" charset="0"/>
              </a:rPr>
              <a:t>нормативную базу, </a:t>
            </a:r>
            <a:r>
              <a:rPr lang="ru-RU" sz="1400" dirty="0" smtClean="0">
                <a:latin typeface="Bookman Old Style" pitchFamily="18" charset="0"/>
              </a:rPr>
              <a:t>большой </a:t>
            </a:r>
            <a:r>
              <a:rPr lang="ru-RU" sz="1400" dirty="0">
                <a:latin typeface="Bookman Old Style" pitchFamily="18" charset="0"/>
              </a:rPr>
              <a:t>практический </a:t>
            </a:r>
            <a:r>
              <a:rPr lang="ru-RU" sz="1400" dirty="0" smtClean="0">
                <a:latin typeface="Bookman Old Style" pitchFamily="18" charset="0"/>
              </a:rPr>
              <a:t>опыт.</a:t>
            </a:r>
          </a:p>
          <a:p>
            <a:pPr marL="107950" indent="-107950" algn="just">
              <a:lnSpc>
                <a:spcPct val="150000"/>
              </a:lnSpc>
              <a:buFont typeface="Arial" pitchFamily="34" charset="0"/>
              <a:buChar char="•"/>
            </a:pPr>
            <a:endParaRPr lang="ru-RU" sz="1400" dirty="0" smtClean="0">
              <a:latin typeface="Bookman Old Style" pitchFamily="18" charset="0"/>
            </a:endParaRPr>
          </a:p>
          <a:p>
            <a:pPr marL="107950" indent="-1079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Магистратура </a:t>
            </a:r>
            <a:r>
              <a:rPr lang="ru-RU" sz="1400" dirty="0">
                <a:latin typeface="Bookman Old Style" pitchFamily="18" charset="0"/>
              </a:rPr>
              <a:t>– полное погружение в законодательную и нормативную базу, большой практический </a:t>
            </a:r>
            <a:r>
              <a:rPr lang="ru-RU" sz="1400" dirty="0" smtClean="0">
                <a:latin typeface="Bookman Old Style" pitchFamily="18" charset="0"/>
              </a:rPr>
              <a:t>опыт</a:t>
            </a:r>
          </a:p>
          <a:p>
            <a:pPr marL="107950" indent="-107950" algn="just">
              <a:lnSpc>
                <a:spcPct val="150000"/>
              </a:lnSpc>
              <a:buFont typeface="Arial" pitchFamily="34" charset="0"/>
              <a:buChar char="•"/>
            </a:pPr>
            <a:endParaRPr lang="ru-RU" sz="1400" dirty="0" smtClean="0">
              <a:latin typeface="Bookman Old Style" pitchFamily="18" charset="0"/>
            </a:endParaRPr>
          </a:p>
          <a:p>
            <a:pPr marL="107950" indent="-1079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Аспирантура </a:t>
            </a:r>
            <a:r>
              <a:rPr lang="ru-RU" sz="1400" dirty="0">
                <a:latin typeface="Bookman Old Style" pitchFamily="18" charset="0"/>
              </a:rPr>
              <a:t>– научный подход и инновационные разработки в области обеспечения экологической безопасности</a:t>
            </a:r>
            <a:endParaRPr lang="ru-RU" sz="1400" dirty="0"/>
          </a:p>
          <a:p>
            <a:pPr marL="107950" indent="-1079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>
              <a:latin typeface="Bookman Old Style" pitchFamily="18" charset="0"/>
              <a:ea typeface="Bodoni 72 Book" charset="0"/>
              <a:cs typeface="Bodoni 72 Book" charset="0"/>
            </a:endParaRPr>
          </a:p>
          <a:p>
            <a:pPr marL="107950" indent="-107950">
              <a:lnSpc>
                <a:spcPct val="80000"/>
              </a:lnSpc>
              <a:buFont typeface="Arial" pitchFamily="34" charset="0"/>
              <a:buChar char="•"/>
            </a:pP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2206" y="629224"/>
            <a:ext cx="91559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0" dirty="0" smtClean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Актуальное направление</a:t>
            </a:r>
            <a:endParaRPr lang="ru-RU" sz="3200" dirty="0"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8826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588" y="1895569"/>
            <a:ext cx="2796988" cy="3924300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16200000" scaled="1"/>
          </a:gra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ru-RU" sz="12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endParaRPr lang="ru-RU" sz="12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Кабинет </a:t>
            </a:r>
          </a:p>
          <a:p>
            <a:pPr marL="361950">
              <a:lnSpc>
                <a:spcPct val="80000"/>
              </a:lnSpc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«Безопасность жизнедеятельности»</a:t>
            </a:r>
          </a:p>
          <a:p>
            <a:pPr marL="361950">
              <a:lnSpc>
                <a:spcPct val="80000"/>
              </a:lnSpc>
            </a:pPr>
            <a:endParaRPr lang="ru-RU" sz="14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Лекционная аудитория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3835" y="1895569"/>
            <a:ext cx="2751371" cy="4218152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61950">
              <a:lnSpc>
                <a:spcPct val="80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61950">
              <a:lnSpc>
                <a:spcPct val="80000"/>
              </a:lnSpc>
            </a:pPr>
            <a:endParaRPr lang="ru-RU" sz="14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Учебно-научные лаборатории</a:t>
            </a:r>
          </a:p>
          <a:p>
            <a:pPr marL="361950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Bookman Old Style" pitchFamily="18" charset="0"/>
              </a:rPr>
              <a:t>«Экология</a:t>
            </a: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»</a:t>
            </a: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«Защита окружающей среды»</a:t>
            </a: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«Безопасность жизнедеятельности»</a:t>
            </a: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</a:rPr>
              <a:t>«Охрана труда»</a:t>
            </a:r>
            <a:endParaRPr lang="ru-RU" sz="1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20117" y="1895568"/>
            <a:ext cx="2725271" cy="4218153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Научно-исследовательская лаборатория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«Экологическая безопасность»</a:t>
            </a:r>
          </a:p>
          <a:p>
            <a:pPr marL="180975">
              <a:lnSpc>
                <a:spcPct val="80000"/>
              </a:lnSpc>
            </a:pP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42611" y="1895569"/>
            <a:ext cx="2689412" cy="3924300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lnSpc>
                <a:spcPct val="80000"/>
              </a:lnSpc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180975">
              <a:lnSpc>
                <a:spcPct val="80000"/>
              </a:lnSpc>
            </a:pPr>
            <a:endParaRPr lang="ru-RU" sz="14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marL="361950">
              <a:lnSpc>
                <a:spcPct val="80000"/>
              </a:lnSpc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Компьютерный класс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xmlns="" id="{5B2AFDC5-D852-4688-B679-23D4D5DB1E54}"/>
              </a:ext>
            </a:extLst>
          </p:cNvPr>
          <p:cNvSpPr/>
          <p:nvPr/>
        </p:nvSpPr>
        <p:spPr>
          <a:xfrm>
            <a:off x="-794" y="42532"/>
            <a:ext cx="12192000" cy="13716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4000">
                <a:schemeClr val="accent2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-2104" t="15184"/>
          <a:stretch/>
        </p:blipFill>
        <p:spPr bwMode="auto">
          <a:xfrm>
            <a:off x="9390835" y="2157981"/>
            <a:ext cx="2392963" cy="162730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7E8C00-8698-4FB5-A714-0317CF8A60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16600"/>
          <a:stretch/>
        </p:blipFill>
        <p:spPr>
          <a:xfrm>
            <a:off x="584703" y="2143313"/>
            <a:ext cx="2344758" cy="162730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22784" b="13499"/>
          <a:stretch/>
        </p:blipFill>
        <p:spPr bwMode="auto">
          <a:xfrm>
            <a:off x="6510373" y="2157981"/>
            <a:ext cx="2344758" cy="164197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0F92D9A2-082D-483A-9BE9-41A4C8A740E4}"/>
              </a:ext>
            </a:extLst>
          </p:cNvPr>
          <p:cNvSpPr>
            <a:spLocks/>
          </p:cNvSpPr>
          <p:nvPr/>
        </p:nvSpPr>
        <p:spPr bwMode="auto">
          <a:xfrm>
            <a:off x="3019648" y="246825"/>
            <a:ext cx="8985014" cy="87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just">
              <a:lnSpc>
                <a:spcPts val="3700"/>
              </a:lnSpc>
            </a:pPr>
            <a:r>
              <a:rPr lang="ru-RU" sz="2800" spc="300" dirty="0" smtClean="0">
                <a:solidFill>
                  <a:schemeClr val="bg1"/>
                </a:solidFill>
                <a:latin typeface="Bebas Neue"/>
                <a:ea typeface="ＭＳ Ｐゴシック" charset="0"/>
                <a:cs typeface="Montserrat-Bold" charset="0"/>
                <a:sym typeface="Montserrat-Bold" charset="0"/>
              </a:rPr>
              <a:t>Инфраструктура кафедры</a:t>
            </a:r>
            <a:endParaRPr lang="en-US" sz="3600" spc="300" dirty="0">
              <a:solidFill>
                <a:schemeClr val="bg1"/>
              </a:solidFill>
              <a:latin typeface="Bebas Neue"/>
              <a:ea typeface="ＭＳ Ｐゴシック" charset="0"/>
              <a:cs typeface="Montserrat-Bold" charset="0"/>
              <a:sym typeface="Montserrat-Bold" charset="0"/>
            </a:endParaRPr>
          </a:p>
        </p:txBody>
      </p:sp>
      <p:pic>
        <p:nvPicPr>
          <p:cNvPr id="22" name="Picture 5" descr="IMG_00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7141" y="2157981"/>
            <a:ext cx="2344758" cy="16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995063-7EA0-41B5-97D7-D252386EE69E}"/>
              </a:ext>
            </a:extLst>
          </p:cNvPr>
          <p:cNvSpPr/>
          <p:nvPr/>
        </p:nvSpPr>
        <p:spPr>
          <a:xfrm>
            <a:off x="0" y="0"/>
            <a:ext cx="12192000" cy="292495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8000"/>
                </a:schemeClr>
              </a:gs>
              <a:gs pos="100000">
                <a:schemeClr val="accent2"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053EBE-0F2D-4970-9799-4986A5FDE6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8" name="Title 2">
            <a:extLst>
              <a:ext uri="{FF2B5EF4-FFF2-40B4-BE49-F238E27FC236}">
                <a16:creationId xmlns:a16="http://schemas.microsoft.com/office/drawing/2014/main" xmlns="" id="{4B1767FA-A405-4D0E-93E5-05E51B20AA46}"/>
              </a:ext>
            </a:extLst>
          </p:cNvPr>
          <p:cNvSpPr txBox="1">
            <a:spLocks/>
          </p:cNvSpPr>
          <p:nvPr/>
        </p:nvSpPr>
        <p:spPr>
          <a:xfrm>
            <a:off x="3530959" y="4525704"/>
            <a:ext cx="5130079" cy="6870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2400" b="0" kern="0" spc="100" dirty="0" smtClean="0">
                <a:latin typeface="Bookman Old Style" pitchFamily="18" charset="0"/>
                <a:ea typeface="Open Sans bold" panose="020B0806030504020204" pitchFamily="34" charset="0"/>
                <a:cs typeface="Open Sans bold" panose="020B0806030504020204" pitchFamily="34" charset="0"/>
              </a:rPr>
              <a:t>Васильева </a:t>
            </a:r>
          </a:p>
          <a:p>
            <a:r>
              <a:rPr lang="ru-RU" sz="2400" b="0" kern="0" spc="100" dirty="0" smtClean="0">
                <a:latin typeface="Bookman Old Style" pitchFamily="18" charset="0"/>
                <a:ea typeface="Open Sans bold" panose="020B0806030504020204" pitchFamily="34" charset="0"/>
                <a:cs typeface="Open Sans bold" panose="020B0806030504020204" pitchFamily="34" charset="0"/>
              </a:rPr>
              <a:t>Жанна Вячеславовна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5D78FE-2AA1-4CAB-9A8E-1574D9753EE0}"/>
              </a:ext>
            </a:extLst>
          </p:cNvPr>
          <p:cNvSpPr txBox="1"/>
          <p:nvPr/>
        </p:nvSpPr>
        <p:spPr>
          <a:xfrm>
            <a:off x="1849798" y="5228651"/>
            <a:ext cx="862575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400" dirty="0" smtClean="0">
                <a:latin typeface="Montserrat" panose="02000505000000020004" pitchFamily="2" charset="0"/>
                <a:ea typeface="Montserrat Light" charset="0"/>
                <a:cs typeface="Montserrat Light" charset="0"/>
              </a:rPr>
              <a:t>Кандидат технических наук, доцент</a:t>
            </a:r>
            <a:endParaRPr lang="en-US" sz="1400" dirty="0">
              <a:latin typeface="Montserrat" panose="02000505000000020004" pitchFamily="2" charset="0"/>
              <a:ea typeface="Montserrat Light" charset="0"/>
              <a:cs typeface="Montserrat Light" charset="0"/>
            </a:endParaRPr>
          </a:p>
        </p:txBody>
      </p:sp>
      <p:pic>
        <p:nvPicPr>
          <p:cNvPr id="20" name="Picture 4" descr="http://iat.mstu.edu.ru/kaf_tb/img/vasilie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5"/>
          <a:stretch/>
        </p:blipFill>
        <p:spPr bwMode="auto">
          <a:xfrm>
            <a:off x="4580550" y="1294652"/>
            <a:ext cx="3030900" cy="3074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892785" y="573643"/>
            <a:ext cx="7002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kern="0" spc="100" dirty="0">
                <a:solidFill>
                  <a:schemeClr val="bg1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Зав. кафедрой </a:t>
            </a:r>
            <a:r>
              <a:rPr lang="ru-RU" sz="2400" kern="0" spc="100" dirty="0" smtClean="0">
                <a:solidFill>
                  <a:schemeClr val="bg1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техносферной безопасности</a:t>
            </a:r>
            <a:endParaRPr lang="en-US" sz="2400" kern="0" spc="100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48000" y="5747186"/>
            <a:ext cx="6096000" cy="697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lvl="0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dirty="0" smtClean="0">
                <a:latin typeface="Bookman Old Style" pitchFamily="18" charset="0"/>
                <a:hlinkClick r:id="rId3" tooltip="vasilevazhv@mstu.edu.ru"/>
              </a:rPr>
              <a:t>vasilevazhv@mstu.edu.ru</a:t>
            </a:r>
            <a:endParaRPr lang="ru-RU" dirty="0">
              <a:latin typeface="Bookman Old Style" pitchFamily="18" charset="0"/>
            </a:endParaRPr>
          </a:p>
          <a:p>
            <a:pPr marL="109728" lvl="0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</a:rPr>
              <a:t>8 </a:t>
            </a:r>
            <a:r>
              <a:rPr lang="ru-RU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</a:rPr>
              <a:t>(8152)40-34-22</a:t>
            </a:r>
          </a:p>
        </p:txBody>
      </p:sp>
    </p:spTree>
    <p:extLst>
      <p:ext uri="{BB962C8B-B14F-4D97-AF65-F5344CB8AC3E}">
        <p14:creationId xmlns:p14="http://schemas.microsoft.com/office/powerpoint/2010/main" val="41006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7685" y="1568541"/>
            <a:ext cx="10558446" cy="402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 algn="just">
              <a:lnSpc>
                <a:spcPct val="80000"/>
              </a:lnSpc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Международный научно-исследовательский проект «Зеленое строительство»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</a:pPr>
            <a:r>
              <a:rPr lang="ru-RU" sz="1400" dirty="0" smtClean="0">
                <a:latin typeface="Bookman Old Style" pitchFamily="18" charset="0"/>
              </a:rPr>
              <a:t>  </a:t>
            </a:r>
            <a:r>
              <a:rPr lang="lv-LV" sz="1400" dirty="0" smtClean="0">
                <a:latin typeface="Bookman Old Style" pitchFamily="18" charset="0"/>
              </a:rPr>
              <a:t>KO1089 </a:t>
            </a:r>
            <a:r>
              <a:rPr lang="lv-LV" sz="1400" dirty="0">
                <a:latin typeface="Bookman Old Style" pitchFamily="18" charset="0"/>
              </a:rPr>
              <a:t>Green Arctic Building (Lead Partner: UiT – The Arctic University of Norway</a:t>
            </a:r>
            <a:r>
              <a:rPr lang="lv-LV" sz="1400" dirty="0" smtClean="0">
                <a:latin typeface="Bookman Old Style" pitchFamily="18" charset="0"/>
              </a:rPr>
              <a:t>)(</a:t>
            </a:r>
            <a:r>
              <a:rPr lang="lv-LV" sz="1400" dirty="0">
                <a:latin typeface="Bookman Old Style" pitchFamily="18" charset="0"/>
              </a:rPr>
              <a:t>01.01.2019 - </a:t>
            </a:r>
            <a:r>
              <a:rPr lang="ru-RU" sz="1400" dirty="0" smtClean="0">
                <a:latin typeface="Bookman Old Style" pitchFamily="18" charset="0"/>
              </a:rPr>
              <a:t>    </a:t>
            </a:r>
            <a:r>
              <a:rPr lang="lv-LV" sz="1400" dirty="0" smtClean="0">
                <a:latin typeface="Bookman Old Style" pitchFamily="18" charset="0"/>
              </a:rPr>
              <a:t>31.12.202</a:t>
            </a:r>
            <a:r>
              <a:rPr lang="en-US" sz="1400" dirty="0" smtClean="0">
                <a:latin typeface="Bookman Old Style" pitchFamily="18" charset="0"/>
              </a:rPr>
              <a:t>2</a:t>
            </a:r>
            <a:r>
              <a:rPr lang="lv-LV" sz="1400" dirty="0" smtClean="0">
                <a:latin typeface="Bookman Old Style" pitchFamily="18" charset="0"/>
              </a:rPr>
              <a:t>)</a:t>
            </a:r>
            <a:r>
              <a:rPr lang="lv-LV" sz="1400" dirty="0">
                <a:latin typeface="Bookman Old Style" pitchFamily="18" charset="0"/>
              </a:rPr>
              <a:t> 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r>
              <a:rPr lang="lv-LV" sz="1400" u="sng" dirty="0" smtClean="0">
                <a:latin typeface="Bookman Old Style" pitchFamily="18" charset="0"/>
                <a:hlinkClick r:id="rId2"/>
              </a:rPr>
              <a:t>https</a:t>
            </a:r>
            <a:r>
              <a:rPr lang="lv-LV" sz="1400" u="sng" dirty="0">
                <a:latin typeface="Bookman Old Style" pitchFamily="18" charset="0"/>
                <a:hlinkClick r:id="rId2"/>
              </a:rPr>
              <a:t>://kolarctic.info/ru/projects-ru/</a:t>
            </a:r>
            <a:endParaRPr lang="lv-LV" sz="1400" dirty="0">
              <a:latin typeface="Bookman Old Style" pitchFamily="18" charset="0"/>
            </a:endParaRPr>
          </a:p>
          <a:p>
            <a:pPr marL="107950" indent="-107950" algn="just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Международный </a:t>
            </a:r>
            <a:r>
              <a:rPr lang="ru-RU" sz="1400" dirty="0" smtClean="0">
                <a:latin typeface="Bookman Old Style" pitchFamily="18" charset="0"/>
              </a:rPr>
              <a:t>научно-исследовательский проект «Логистический и экологический менеджмент</a:t>
            </a:r>
            <a:r>
              <a:rPr lang="ru-RU" sz="1400" dirty="0">
                <a:latin typeface="Bookman Old Style" pitchFamily="18" charset="0"/>
              </a:rPr>
              <a:t> разработки и транспортировки природных ресурсов в Арктике» </a:t>
            </a:r>
          </a:p>
          <a:p>
            <a:pPr algn="just">
              <a:lnSpc>
                <a:spcPct val="80000"/>
              </a:lnSpc>
            </a:pPr>
            <a:r>
              <a:rPr lang="ru-RU" sz="1400" dirty="0" smtClean="0">
                <a:latin typeface="Bookman Old Style" pitchFamily="18" charset="0"/>
              </a:rPr>
              <a:t>  </a:t>
            </a:r>
            <a:r>
              <a:rPr lang="lv-LV" sz="1400" dirty="0" smtClean="0">
                <a:latin typeface="Bookman Old Style" pitchFamily="18" charset="0"/>
              </a:rPr>
              <a:t>UTF/10023 </a:t>
            </a:r>
            <a:r>
              <a:rPr lang="lv-LV" sz="1400" dirty="0">
                <a:latin typeface="Bookman Old Style" pitchFamily="18" charset="0"/>
              </a:rPr>
              <a:t>Logistics and environmental management of natural resources development and transportation </a:t>
            </a:r>
            <a:endParaRPr lang="ru-RU" sz="1400" dirty="0" smtClean="0">
              <a:latin typeface="Bookman Old Style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1400" dirty="0">
                <a:latin typeface="Bookman Old Style" pitchFamily="18" charset="0"/>
              </a:rPr>
              <a:t>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r>
              <a:rPr lang="lv-LV" sz="1400" dirty="0" smtClean="0">
                <a:latin typeface="Bookman Old Style" pitchFamily="18" charset="0"/>
              </a:rPr>
              <a:t>in </a:t>
            </a:r>
            <a:r>
              <a:rPr lang="lv-LV" sz="1400" dirty="0">
                <a:latin typeface="Bookman Old Style" pitchFamily="18" charset="0"/>
              </a:rPr>
              <a:t>the </a:t>
            </a:r>
            <a:r>
              <a:rPr lang="ru-RU" sz="1400" dirty="0" smtClean="0">
                <a:latin typeface="Bookman Old Style" pitchFamily="18" charset="0"/>
              </a:rPr>
              <a:t>     </a:t>
            </a:r>
            <a:r>
              <a:rPr lang="lv-LV" sz="1400" dirty="0" smtClean="0">
                <a:latin typeface="Bookman Old Style" pitchFamily="18" charset="0"/>
              </a:rPr>
              <a:t>Arctic </a:t>
            </a:r>
            <a:r>
              <a:rPr lang="lv-LV" sz="1400" dirty="0">
                <a:latin typeface="Bookman Old Style" pitchFamily="18" charset="0"/>
              </a:rPr>
              <a:t>(01.01.2017 - </a:t>
            </a:r>
            <a:r>
              <a:rPr lang="lv-LV" sz="1400" dirty="0" smtClean="0">
                <a:latin typeface="Bookman Old Style" pitchFamily="18" charset="0"/>
              </a:rPr>
              <a:t>31.12.202</a:t>
            </a:r>
            <a:r>
              <a:rPr lang="en-US" sz="1400" dirty="0" smtClean="0">
                <a:latin typeface="Bookman Old Style" pitchFamily="18" charset="0"/>
              </a:rPr>
              <a:t>2</a:t>
            </a:r>
            <a:r>
              <a:rPr lang="lv-LV" sz="1400" dirty="0" smtClean="0">
                <a:latin typeface="Bookman Old Style" pitchFamily="18" charset="0"/>
              </a:rPr>
              <a:t>)</a:t>
            </a:r>
            <a:r>
              <a:rPr lang="ru-RU" sz="1400" dirty="0">
                <a:latin typeface="Bookman Old Style" pitchFamily="18" charset="0"/>
              </a:rPr>
              <a:t> </a:t>
            </a:r>
            <a:r>
              <a:rPr lang="lv-LV" sz="1400" u="sng" dirty="0" smtClean="0">
                <a:latin typeface="Bookman Old Style" pitchFamily="18" charset="0"/>
                <a:hlinkClick r:id="rId3"/>
              </a:rPr>
              <a:t>https</a:t>
            </a:r>
            <a:r>
              <a:rPr lang="lv-LV" sz="1400" u="sng" dirty="0">
                <a:latin typeface="Bookman Old Style" pitchFamily="18" charset="0"/>
                <a:hlinkClick r:id="rId3"/>
              </a:rPr>
              <a:t>://</a:t>
            </a:r>
            <a:r>
              <a:rPr lang="lv-LV" sz="1400" u="sng" dirty="0" smtClean="0">
                <a:latin typeface="Bookman Old Style" pitchFamily="18" charset="0"/>
                <a:hlinkClick r:id="rId3"/>
              </a:rPr>
              <a:t>www.himolde.no/english/research/research-groups/oil-and-gas-</a:t>
            </a:r>
            <a:r>
              <a:rPr lang="ru-RU" sz="1400" u="sng" dirty="0" smtClean="0">
                <a:latin typeface="Bookman Old Style" pitchFamily="18" charset="0"/>
                <a:hlinkClick r:id="rId3"/>
              </a:rPr>
              <a:t>      </a:t>
            </a:r>
            <a:r>
              <a:rPr lang="lv-LV" sz="1400" u="sng" dirty="0" smtClean="0">
                <a:latin typeface="Bookman Old Style" pitchFamily="18" charset="0"/>
                <a:hlinkClick r:id="rId3"/>
              </a:rPr>
              <a:t>logistics/utf-russia</a:t>
            </a:r>
            <a:r>
              <a:rPr lang="lv-LV" sz="1400" u="sng" dirty="0">
                <a:latin typeface="Bookman Old Style" pitchFamily="18" charset="0"/>
                <a:hlinkClick r:id="rId3"/>
              </a:rPr>
              <a:t>/</a:t>
            </a:r>
            <a:endParaRPr lang="lv-LV" sz="1400" dirty="0">
              <a:latin typeface="Bookman Old Style" pitchFamily="18" charset="0"/>
            </a:endParaRPr>
          </a:p>
          <a:p>
            <a:pPr marL="107950" indent="-107950" algn="just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Международный проект «</a:t>
            </a:r>
            <a:r>
              <a:rPr lang="lv-LV" sz="1400" dirty="0">
                <a:latin typeface="Bookman Old Style" pitchFamily="18" charset="0"/>
              </a:rPr>
              <a:t>Establishment of UArctic Thematic Network “Arctic transport and logistics” (ATL)» (Nord University, Finnish Meteorological Institute, Hokkaido University, Molde University College, Murmansk State Technical University) </a:t>
            </a:r>
            <a:r>
              <a:rPr lang="ru-RU" sz="1400" dirty="0" smtClean="0">
                <a:latin typeface="Bookman Old Style" pitchFamily="18" charset="0"/>
              </a:rPr>
              <a:t>(</a:t>
            </a:r>
            <a:r>
              <a:rPr lang="en-US" sz="1400" dirty="0" smtClean="0">
                <a:latin typeface="Bookman Old Style" pitchFamily="18" charset="0"/>
              </a:rPr>
              <a:t>01</a:t>
            </a:r>
            <a:r>
              <a:rPr lang="ru-RU" sz="1400" dirty="0" smtClean="0">
                <a:latin typeface="Bookman Old Style" pitchFamily="18" charset="0"/>
              </a:rPr>
              <a:t>.01.2022-31.12.2025) </a:t>
            </a:r>
            <a:r>
              <a:rPr lang="lv-LV" sz="1400" u="sng" dirty="0" smtClean="0">
                <a:latin typeface="Bookman Old Style" pitchFamily="18" charset="0"/>
                <a:hlinkClick r:id="rId4"/>
              </a:rPr>
              <a:t>https</a:t>
            </a:r>
            <a:r>
              <a:rPr lang="lv-LV" sz="1400" u="sng" dirty="0">
                <a:latin typeface="Bookman Old Style" pitchFamily="18" charset="0"/>
                <a:hlinkClick r:id="rId4"/>
              </a:rPr>
              <a:t>://</a:t>
            </a:r>
            <a:r>
              <a:rPr lang="lv-LV" sz="1400" u="sng" dirty="0" smtClean="0">
                <a:latin typeface="Bookman Old Style" pitchFamily="18" charset="0"/>
                <a:hlinkClick r:id="rId4"/>
              </a:rPr>
              <a:t>www.uarctic.org/organization/thematic-networks/arctic-transport-and-logistics</a:t>
            </a:r>
            <a:r>
              <a:rPr lang="en-US" sz="1400" u="sng" dirty="0" smtClean="0">
                <a:latin typeface="Bookman Old Style" pitchFamily="18" charset="0"/>
              </a:rPr>
              <a:t>  </a:t>
            </a:r>
            <a:endParaRPr lang="ru-RU" sz="1400" u="sng" dirty="0" smtClean="0">
              <a:latin typeface="Bookman Old Style" pitchFamily="18" charset="0"/>
            </a:endParaRPr>
          </a:p>
          <a:p>
            <a:pPr marL="107950" indent="-107950" algn="just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>
                <a:latin typeface="Bookman Old Style" panose="02050604050505020204" pitchFamily="18" charset="0"/>
              </a:rPr>
              <a:t>Научно-исследовательская работа в рамках Соглашения между ФГАОУ ВО «САФУ» и ФГАОУ ВО «МГТУ» на выполнение НИР  «Эколого-токсикологический мониторинг почв территорий, пострадавших при аварийных разливах нефти и нефтепромысловых сточных вод</a:t>
            </a:r>
            <a:r>
              <a:rPr lang="ru-RU" sz="1400" dirty="0" smtClean="0">
                <a:latin typeface="Bookman Old Style" panose="02050604050505020204" pitchFamily="18" charset="0"/>
              </a:rPr>
              <a:t>» (2021-2023гг)</a:t>
            </a:r>
            <a:endParaRPr lang="ru-RU" sz="1400" u="sng" dirty="0">
              <a:latin typeface="Bookman Old Style" pitchFamily="18" charset="0"/>
            </a:endParaRPr>
          </a:p>
          <a:p>
            <a:pPr marL="107950" indent="-107950" algn="just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Научно-исследовательский </a:t>
            </a:r>
            <a:r>
              <a:rPr lang="ru-RU" sz="1400" dirty="0">
                <a:latin typeface="Bookman Old Style" pitchFamily="18" charset="0"/>
              </a:rPr>
              <a:t>проект в рамках Соглашения с ФИЦ “Кольский научный центр Российской академии наук”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2206" y="629224"/>
            <a:ext cx="91559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0" dirty="0" smtClean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Текущие н</a:t>
            </a:r>
            <a:r>
              <a:rPr lang="ru-RU" sz="3200" kern="0" dirty="0" smtClean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аучные </a:t>
            </a:r>
            <a:r>
              <a:rPr lang="ru-RU" sz="3200" kern="0" dirty="0" smtClean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проекты</a:t>
            </a:r>
            <a:endParaRPr lang="ru-RU" sz="3200" dirty="0"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8725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8437" y="2568215"/>
            <a:ext cx="10377694" cy="350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>
              <a:buFont typeface="Arial" pitchFamily="34" charset="0"/>
              <a:buChar char="•"/>
              <a:tabLst>
                <a:tab pos="177800" algn="l"/>
              </a:tabLst>
            </a:pPr>
            <a:r>
              <a:rPr lang="ru-RU" sz="1400" dirty="0">
                <a:latin typeface="Bookman Old Style" pitchFamily="18" charset="0"/>
              </a:rPr>
              <a:t>Оценка качества природных вод </a:t>
            </a:r>
          </a:p>
          <a:p>
            <a:pPr marL="355600" indent="-177800">
              <a:buFont typeface="Arial" pitchFamily="34" charset="0"/>
              <a:buChar char="•"/>
              <a:tabLst>
                <a:tab pos="177800" algn="l"/>
              </a:tabLst>
            </a:pPr>
            <a:endParaRPr lang="ru-RU" sz="8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Многолетний мониторинг источников  централизованного и нецентрализованного водоснабжения</a:t>
            </a:r>
          </a:p>
          <a:p>
            <a:pPr marL="355600" indent="-177800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Оценка качества атмосферного воздуха</a:t>
            </a:r>
          </a:p>
          <a:p>
            <a:pPr marL="355600" indent="-177800">
              <a:buFont typeface="Arial" pitchFamily="34" charset="0"/>
              <a:buChar char="•"/>
            </a:pPr>
            <a:endParaRPr lang="ru-RU" sz="9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Разработка технологий очистки сточных </a:t>
            </a:r>
            <a:r>
              <a:rPr lang="ru-RU" sz="1400" dirty="0" smtClean="0">
                <a:latin typeface="Bookman Old Style" pitchFamily="18" charset="0"/>
              </a:rPr>
              <a:t>вод</a:t>
            </a:r>
            <a:endParaRPr lang="ru-RU" sz="1400" dirty="0">
              <a:latin typeface="Bookman Old Style" pitchFamily="18" charset="0"/>
            </a:endParaRPr>
          </a:p>
          <a:p>
            <a:pPr marL="177800"/>
            <a:endParaRPr lang="ru-RU" sz="8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Разработка технологий переработки отходов производства и потребления и получение полезной продукции</a:t>
            </a:r>
          </a:p>
          <a:p>
            <a:pPr marL="355600" indent="-177800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Применение биотехнологий в области охраны окружающей среды</a:t>
            </a:r>
          </a:p>
          <a:p>
            <a:pPr marL="355600" indent="-177800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Восстановление нарушенных почв</a:t>
            </a:r>
          </a:p>
          <a:p>
            <a:pPr marL="355600" indent="-177800">
              <a:buFont typeface="Arial" pitchFamily="34" charset="0"/>
              <a:buChar char="•"/>
            </a:pPr>
            <a:endParaRPr lang="ru-RU" sz="800" dirty="0">
              <a:latin typeface="Bookman Old Style" pitchFamily="18" charset="0"/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ru-RU" sz="1400" dirty="0">
                <a:latin typeface="Bookman Old Style" pitchFamily="18" charset="0"/>
              </a:rPr>
              <a:t>Оценка условий труда</a:t>
            </a:r>
          </a:p>
          <a:p>
            <a:pPr marL="533400" indent="-171450">
              <a:buFontTx/>
              <a:buChar char="-"/>
            </a:pPr>
            <a:endParaRPr lang="ru-RU" sz="1400" dirty="0">
              <a:latin typeface="Bookman Old Style" pitchFamily="18" charset="0"/>
            </a:endParaRPr>
          </a:p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ежегодно представляются на конференциях различного уровня</a:t>
            </a:r>
          </a:p>
          <a:p>
            <a:pPr marL="107950" indent="-107950">
              <a:lnSpc>
                <a:spcPct val="80000"/>
              </a:lnSpc>
              <a:spcBef>
                <a:spcPts val="1200"/>
              </a:spcBef>
              <a:buFont typeface="Arial" pitchFamily="34" charset="0"/>
              <a:buChar char="•"/>
            </a:pPr>
            <a:endParaRPr lang="lv-LV" sz="1600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2206" y="629224"/>
            <a:ext cx="9155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Направления </a:t>
            </a:r>
          </a:p>
          <a:p>
            <a:pPr algn="ctr"/>
            <a:r>
              <a:rPr lang="ru-RU" sz="3200" kern="0" dirty="0">
                <a:solidFill>
                  <a:schemeClr val="accent2"/>
                </a:solidFill>
                <a:latin typeface="Bebas Neue"/>
                <a:ea typeface="Open Sans bold" panose="020B0806030504020204" pitchFamily="34" charset="0"/>
                <a:cs typeface="Open Sans bold" panose="020B0806030504020204" pitchFamily="34" charset="0"/>
              </a:rPr>
              <a:t>научно-исследовательской деятельности</a:t>
            </a:r>
          </a:p>
          <a:p>
            <a:endParaRPr lang="ru-RU" sz="3200" dirty="0"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19632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9F85C0-0A45-425B-A95E-EB3F6179B8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7000"/>
                </a:schemeClr>
              </a:gs>
              <a:gs pos="100000">
                <a:schemeClr val="tx1">
                  <a:lumMod val="85000"/>
                  <a:lumOff val="15000"/>
                  <a:alpha val="94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A2FF95-CBDE-447D-AB87-F17167D6178A}"/>
              </a:ext>
            </a:extLst>
          </p:cNvPr>
          <p:cNvSpPr txBox="1"/>
          <p:nvPr/>
        </p:nvSpPr>
        <p:spPr>
          <a:xfrm>
            <a:off x="5071182" y="1407044"/>
            <a:ext cx="5704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  <a:latin typeface="Bebas Neue Regular" panose="000005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Практическая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latin typeface="Bebas Neue Regular" panose="000005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 подготовка</a:t>
            </a:r>
            <a:endParaRPr lang="en-US" sz="3200" dirty="0">
              <a:solidFill>
                <a:schemeClr val="accent3"/>
              </a:solidFill>
              <a:latin typeface="Bebas Neue Light" panose="000005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867F0F-5876-4000-8562-1E358D115AFF}"/>
              </a:ext>
            </a:extLst>
          </p:cNvPr>
          <p:cNvSpPr txBox="1"/>
          <p:nvPr/>
        </p:nvSpPr>
        <p:spPr>
          <a:xfrm>
            <a:off x="4508205" y="3594246"/>
            <a:ext cx="6496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  <a:ea typeface="Montserrat Light" charset="0"/>
                <a:cs typeface="Montserrat Light" charset="0"/>
              </a:rPr>
              <a:t>Студенты кафедры проходят обязательную практическую подготовку в научно-исследовательских организациях,  на промышленных предприятиях, в государственных структурах и на базе университета.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  <a:ea typeface="Montserrat Light" charset="0"/>
                <a:cs typeface="Montserrat Light" charset="0"/>
              </a:rPr>
              <a:t>Практическая подготовка может быть организована  в Мурманске и области, в регионах России и за рубежом  (Норвегия, Швеция, Финляндия).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bg1">
                  <a:lumMod val="95000"/>
                </a:schemeClr>
              </a:solidFill>
              <a:latin typeface="Bookman Old Style" pitchFamily="18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855DAD0-53E5-452B-ABCC-74942EE1E1B8}"/>
              </a:ext>
            </a:extLst>
          </p:cNvPr>
          <p:cNvGrpSpPr/>
          <p:nvPr/>
        </p:nvGrpSpPr>
        <p:grpSpPr>
          <a:xfrm rot="16200000" flipH="1">
            <a:off x="7705204" y="231660"/>
            <a:ext cx="68304" cy="4911044"/>
            <a:chOff x="6029381" y="-1"/>
            <a:chExt cx="66619" cy="2832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9EEA246-3C0A-4437-9A2A-EBD40B7AA06A}"/>
                </a:ext>
              </a:extLst>
            </p:cNvPr>
            <p:cNvSpPr/>
            <p:nvPr/>
          </p:nvSpPr>
          <p:spPr>
            <a:xfrm>
              <a:off x="6029381" y="1885820"/>
              <a:ext cx="66619" cy="9462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C8BDFAC-077D-469E-9EDB-40F3B0D2E078}"/>
                </a:ext>
              </a:extLst>
            </p:cNvPr>
            <p:cNvSpPr/>
            <p:nvPr/>
          </p:nvSpPr>
          <p:spPr>
            <a:xfrm>
              <a:off x="6029381" y="939541"/>
              <a:ext cx="66619" cy="9462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1457A23-0598-4B14-BBFF-6662474E5AB6}"/>
                </a:ext>
              </a:extLst>
            </p:cNvPr>
            <p:cNvSpPr/>
            <p:nvPr/>
          </p:nvSpPr>
          <p:spPr>
            <a:xfrm>
              <a:off x="6029381" y="-1"/>
              <a:ext cx="66619" cy="9462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Содержимое 3" descr="DSC03263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5" r="13575"/>
          <a:stretch>
            <a:fillRect/>
          </a:stretch>
        </p:blipFill>
        <p:spPr>
          <a:xfrm>
            <a:off x="0" y="0"/>
            <a:ext cx="2263775" cy="2263775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8056"/>
            <a:ext cx="2263775" cy="233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2263775"/>
            <a:ext cx="2131492" cy="225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5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B2AFDC5-D852-4688-B679-23D4D5DB1E54}"/>
              </a:ext>
            </a:extLst>
          </p:cNvPr>
          <p:cNvSpPr/>
          <p:nvPr/>
        </p:nvSpPr>
        <p:spPr>
          <a:xfrm>
            <a:off x="0" y="4013199"/>
            <a:ext cx="6255010" cy="23780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4000">
                <a:schemeClr val="accent2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xmlns="" id="{5B03CAC5-3580-4ACE-BD17-E7BC9661BA3B}"/>
              </a:ext>
            </a:extLst>
          </p:cNvPr>
          <p:cNvSpPr>
            <a:spLocks/>
          </p:cNvSpPr>
          <p:nvPr/>
        </p:nvSpPr>
        <p:spPr bwMode="auto">
          <a:xfrm>
            <a:off x="372138" y="5106543"/>
            <a:ext cx="5699477" cy="87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r>
              <a:rPr lang="ru-RU" sz="1400" dirty="0" smtClean="0">
                <a:latin typeface="Bookman Old Style" pitchFamily="18" charset="0"/>
              </a:rPr>
              <a:t>Мы выпускаем: </a:t>
            </a:r>
            <a:r>
              <a:rPr lang="ru-RU" sz="1400" dirty="0" smtClean="0">
                <a:latin typeface="Bookman Old Style" pitchFamily="18" charset="0"/>
              </a:rPr>
              <a:t>инженеров </a:t>
            </a:r>
            <a:r>
              <a:rPr lang="ru-RU" sz="1400" dirty="0">
                <a:latin typeface="Bookman Old Style" pitchFamily="18" charset="0"/>
              </a:rPr>
              <a:t>по экологической безопасности, </a:t>
            </a:r>
            <a:r>
              <a:rPr lang="ru-RU" sz="1400" dirty="0" smtClean="0">
                <a:latin typeface="Bookman Old Style" pitchFamily="18" charset="0"/>
              </a:rPr>
              <a:t>инспекторов </a:t>
            </a:r>
            <a:r>
              <a:rPr lang="ru-RU" sz="1400" dirty="0">
                <a:latin typeface="Bookman Old Style" pitchFamily="18" charset="0"/>
              </a:rPr>
              <a:t>государственного надзора и контроля, </a:t>
            </a:r>
            <a:r>
              <a:rPr lang="ru-RU" sz="1400" dirty="0" smtClean="0">
                <a:latin typeface="Bookman Old Style" pitchFamily="18" charset="0"/>
              </a:rPr>
              <a:t>экспертов </a:t>
            </a:r>
            <a:r>
              <a:rPr lang="ru-RU" sz="1400" dirty="0">
                <a:latin typeface="Bookman Old Style" pitchFamily="18" charset="0"/>
              </a:rPr>
              <a:t>по экологической </a:t>
            </a:r>
            <a:r>
              <a:rPr lang="ru-RU" sz="1400" dirty="0" smtClean="0">
                <a:latin typeface="Bookman Old Style" pitchFamily="18" charset="0"/>
              </a:rPr>
              <a:t>безопасности</a:t>
            </a:r>
            <a:r>
              <a:rPr lang="ru-RU" sz="1400" dirty="0" smtClean="0">
                <a:latin typeface="Bookman Old Style" pitchFamily="18" charset="0"/>
              </a:rPr>
              <a:t>, аналитиков  </a:t>
            </a:r>
            <a:r>
              <a:rPr lang="ru-RU" sz="1400" dirty="0">
                <a:latin typeface="Bookman Old Style" pitchFamily="18" charset="0"/>
              </a:rPr>
              <a:t>безопасности и рисков, инженеров по охране труда, инженеров по промышленной </a:t>
            </a:r>
            <a:r>
              <a:rPr lang="ru-RU" sz="1400" dirty="0" smtClean="0">
                <a:latin typeface="Bookman Old Style" pitchFamily="18" charset="0"/>
              </a:rPr>
              <a:t>безопасности</a:t>
            </a:r>
            <a:endParaRPr lang="en-US" sz="1400" dirty="0">
              <a:latin typeface="Bookman Old Style" pitchFamily="18" charset="0"/>
              <a:ea typeface="ＭＳ Ｐゴシック" charset="0"/>
              <a:cs typeface="Montserrat-Regular" charset="0"/>
              <a:sym typeface="Montserrat-Regular" charset="0"/>
            </a:endParaRPr>
          </a:p>
        </p:txBody>
      </p:sp>
      <p:pic>
        <p:nvPicPr>
          <p:cNvPr id="1032" name="Picture 8" descr="C:\Users\Admin\Desktop\Фото на плакат\30-03-2017_11-58-18\IMG_0322_cr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" r="2054"/>
          <a:stretch>
            <a:fillRect/>
          </a:stretch>
        </p:blipFill>
        <p:spPr bwMode="auto">
          <a:xfrm>
            <a:off x="1095375" y="0"/>
            <a:ext cx="5159375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5430" y="4133487"/>
            <a:ext cx="4306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Bebas Neue"/>
              </a:rPr>
              <a:t>Востребованность выпускников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Bebas Neue"/>
              </a:rPr>
              <a:t>Высокая оценка научных успехов</a:t>
            </a:r>
            <a:endParaRPr lang="ru-RU" sz="2000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55010" y="2845858"/>
            <a:ext cx="29938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Bebas Neue"/>
              </a:rPr>
              <a:t>Более</a:t>
            </a:r>
            <a:r>
              <a:rPr lang="ru-RU" sz="6000" b="1" dirty="0">
                <a:solidFill>
                  <a:schemeClr val="accent2"/>
                </a:solidFill>
                <a:latin typeface="Bebas Neue"/>
              </a:rPr>
              <a:t> 80</a:t>
            </a:r>
            <a:r>
              <a:rPr lang="ru-RU" b="1" dirty="0">
                <a:solidFill>
                  <a:schemeClr val="accent2"/>
                </a:solidFill>
                <a:latin typeface="Bebas Neue"/>
              </a:rPr>
              <a:t>%</a:t>
            </a:r>
          </a:p>
          <a:p>
            <a:pPr algn="ctr"/>
            <a:r>
              <a:rPr lang="ru-RU" dirty="0">
                <a:latin typeface="Bebas Neue"/>
              </a:rPr>
              <a:t>доля трудоустройства </a:t>
            </a:r>
          </a:p>
          <a:p>
            <a:pPr algn="ctr"/>
            <a:r>
              <a:rPr lang="ru-RU" dirty="0">
                <a:latin typeface="Bebas Neue"/>
              </a:rPr>
              <a:t>выпускников </a:t>
            </a:r>
          </a:p>
          <a:p>
            <a:pPr algn="ctr"/>
            <a:r>
              <a:rPr lang="ru-RU" dirty="0">
                <a:latin typeface="Bebas Neue"/>
              </a:rPr>
              <a:t>по специальности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61187" y="1544784"/>
            <a:ext cx="1910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Bebas Neue"/>
              </a:rPr>
              <a:t>469</a:t>
            </a:r>
            <a:endParaRPr lang="ru-RU" sz="6000" b="1" dirty="0">
              <a:solidFill>
                <a:schemeClr val="accent2"/>
              </a:solidFill>
              <a:latin typeface="Bebas Neue"/>
            </a:endParaRPr>
          </a:p>
          <a:p>
            <a:r>
              <a:rPr lang="ru-RU" dirty="0" smtClean="0">
                <a:latin typeface="Bebas Neue"/>
              </a:rPr>
              <a:t>выпускников</a:t>
            </a:r>
            <a:endParaRPr lang="ru-RU" dirty="0">
              <a:latin typeface="Bebas Neue"/>
            </a:endParaRPr>
          </a:p>
          <a:p>
            <a:r>
              <a:rPr lang="ru-RU" dirty="0">
                <a:latin typeface="Bebas Neue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15617" y="299988"/>
            <a:ext cx="21431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/>
                </a:solidFill>
                <a:latin typeface="Bebas Neue"/>
              </a:rPr>
              <a:t>24</a:t>
            </a:r>
            <a:endParaRPr lang="ru-RU" sz="6000" b="1" dirty="0">
              <a:solidFill>
                <a:schemeClr val="accent2"/>
              </a:solidFill>
              <a:latin typeface="Bebas Neue"/>
            </a:endParaRPr>
          </a:p>
          <a:p>
            <a:pPr algn="ctr"/>
            <a:r>
              <a:rPr lang="ru-RU" dirty="0">
                <a:latin typeface="Bebas Neue"/>
              </a:rPr>
              <a:t>года кафедре </a:t>
            </a:r>
          </a:p>
          <a:p>
            <a:pPr algn="ctr"/>
            <a:r>
              <a:rPr lang="ru-RU" dirty="0">
                <a:latin typeface="Bebas Neue"/>
              </a:rPr>
              <a:t>техносферной </a:t>
            </a:r>
          </a:p>
          <a:p>
            <a:pPr algn="ctr"/>
            <a:r>
              <a:rPr lang="ru-RU" dirty="0">
                <a:latin typeface="Bebas Neue"/>
              </a:rPr>
              <a:t>безопасности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27806" y="4487430"/>
            <a:ext cx="297709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/>
                </a:solidFill>
                <a:latin typeface="Bebas Neue"/>
              </a:rPr>
              <a:t>60 000</a:t>
            </a:r>
            <a:r>
              <a:rPr lang="ru-RU" dirty="0" smtClean="0">
                <a:solidFill>
                  <a:schemeClr val="accent2"/>
                </a:solidFill>
                <a:latin typeface="Bebas Neue"/>
              </a:rPr>
              <a:t> </a:t>
            </a:r>
            <a:r>
              <a:rPr lang="ru-RU" dirty="0" err="1" smtClean="0">
                <a:solidFill>
                  <a:schemeClr val="accent2"/>
                </a:solidFill>
                <a:latin typeface="Bebas Neue"/>
              </a:rPr>
              <a:t>руб</a:t>
            </a:r>
            <a:endParaRPr lang="ru-RU" dirty="0" smtClean="0">
              <a:solidFill>
                <a:schemeClr val="accent2"/>
              </a:solidFill>
              <a:latin typeface="Bebas Neue"/>
            </a:endParaRPr>
          </a:p>
          <a:p>
            <a:pPr algn="ctr"/>
            <a:r>
              <a:rPr lang="ru-RU" dirty="0" smtClean="0">
                <a:latin typeface="Bebas Neue"/>
              </a:rPr>
              <a:t>средняя </a:t>
            </a:r>
          </a:p>
          <a:p>
            <a:pPr algn="ctr"/>
            <a:r>
              <a:rPr lang="ru-RU" dirty="0">
                <a:latin typeface="Bebas Neue"/>
              </a:rPr>
              <a:t>з</a:t>
            </a:r>
            <a:r>
              <a:rPr lang="ru-RU" dirty="0" smtClean="0">
                <a:latin typeface="Bebas Neue"/>
              </a:rPr>
              <a:t>арплата </a:t>
            </a:r>
          </a:p>
          <a:p>
            <a:pPr algn="ctr"/>
            <a:r>
              <a:rPr lang="ru-RU" dirty="0" smtClean="0">
                <a:latin typeface="Bebas Neue"/>
              </a:rPr>
              <a:t>выпускников</a:t>
            </a:r>
            <a:endParaRPr lang="ru-RU" dirty="0"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7842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25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5C9330"/>
      </a:accent1>
      <a:accent2>
        <a:srgbClr val="92C039"/>
      </a:accent2>
      <a:accent3>
        <a:srgbClr val="CBDB2A"/>
      </a:accent3>
      <a:accent4>
        <a:srgbClr val="00A4DB"/>
      </a:accent4>
      <a:accent5>
        <a:srgbClr val="03558B"/>
      </a:accent5>
      <a:accent6>
        <a:srgbClr val="41BFBF"/>
      </a:accent6>
      <a:hlink>
        <a:srgbClr val="03558B"/>
      </a:hlink>
      <a:folHlink>
        <a:srgbClr val="41BFB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10086</TotalTime>
  <Words>770</Words>
  <Application>Microsoft Office PowerPoint</Application>
  <PresentationFormat>Произвольный</PresentationFormat>
  <Paragraphs>182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Круглова Елена Игоревна</cp:lastModifiedBy>
  <cp:revision>1994</cp:revision>
  <cp:lastPrinted>2022-10-14T09:59:56Z</cp:lastPrinted>
  <dcterms:created xsi:type="dcterms:W3CDTF">2017-12-06T10:15:39Z</dcterms:created>
  <dcterms:modified xsi:type="dcterms:W3CDTF">2022-10-14T11:41:59Z</dcterms:modified>
</cp:coreProperties>
</file>